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1" r:id="rId9"/>
    <p:sldId id="265" r:id="rId10"/>
    <p:sldId id="267" r:id="rId11"/>
    <p:sldId id="264" r:id="rId12"/>
    <p:sldId id="266" r:id="rId13"/>
    <p:sldId id="268" r:id="rId14"/>
    <p:sldId id="270" r:id="rId15"/>
    <p:sldId id="271" r:id="rId16"/>
    <p:sldId id="269" r:id="rId17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6A19-88C7-487D-923A-8107E77D8371}" type="datetimeFigureOut">
              <a:rPr lang="pt-PT" smtClean="0"/>
              <a:t>19-10-2017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57FE-865E-4E96-B9B8-ED4EFAB34A7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4352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6A19-88C7-487D-923A-8107E77D8371}" type="datetimeFigureOut">
              <a:rPr lang="pt-PT" smtClean="0"/>
              <a:t>19-10-2017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57FE-865E-4E96-B9B8-ED4EFAB34A7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6315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6A19-88C7-487D-923A-8107E77D8371}" type="datetimeFigureOut">
              <a:rPr lang="pt-PT" smtClean="0"/>
              <a:t>19-10-2017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57FE-865E-4E96-B9B8-ED4EFAB34A7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83277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6A19-88C7-487D-923A-8107E77D8371}" type="datetimeFigureOut">
              <a:rPr lang="pt-PT" smtClean="0"/>
              <a:t>19-10-2017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57FE-865E-4E96-B9B8-ED4EFAB34A7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26705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6A19-88C7-487D-923A-8107E77D8371}" type="datetimeFigureOut">
              <a:rPr lang="pt-PT" smtClean="0"/>
              <a:t>19-10-2017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57FE-865E-4E96-B9B8-ED4EFAB34A7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8519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6A19-88C7-487D-923A-8107E77D8371}" type="datetimeFigureOut">
              <a:rPr lang="pt-PT" smtClean="0"/>
              <a:t>19-10-2017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57FE-865E-4E96-B9B8-ED4EFAB34A7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9633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6A19-88C7-487D-923A-8107E77D8371}" type="datetimeFigureOut">
              <a:rPr lang="pt-PT" smtClean="0"/>
              <a:t>19-10-2017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57FE-865E-4E96-B9B8-ED4EFAB34A7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98693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6A19-88C7-487D-923A-8107E77D8371}" type="datetimeFigureOut">
              <a:rPr lang="pt-PT" smtClean="0"/>
              <a:t>19-10-2017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57FE-865E-4E96-B9B8-ED4EFAB34A7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36284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6A19-88C7-487D-923A-8107E77D8371}" type="datetimeFigureOut">
              <a:rPr lang="pt-PT" smtClean="0"/>
              <a:t>19-10-2017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57FE-865E-4E96-B9B8-ED4EFAB34A7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7162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6A19-88C7-487D-923A-8107E77D8371}" type="datetimeFigureOut">
              <a:rPr lang="pt-PT" smtClean="0"/>
              <a:t>19-10-2017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57FE-865E-4E96-B9B8-ED4EFAB34A7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00329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6A19-88C7-487D-923A-8107E77D8371}" type="datetimeFigureOut">
              <a:rPr lang="pt-PT" smtClean="0"/>
              <a:t>19-10-2017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57FE-865E-4E96-B9B8-ED4EFAB34A7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25495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36A19-88C7-487D-923A-8107E77D8371}" type="datetimeFigureOut">
              <a:rPr lang="pt-PT" smtClean="0"/>
              <a:t>19-10-2017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B57FE-865E-4E96-B9B8-ED4EFAB34A7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2385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/>
              <a:t>Feedback </a:t>
            </a:r>
            <a:r>
              <a:rPr lang="pt-PT" dirty="0" err="1" smtClean="0"/>
              <a:t>on</a:t>
            </a:r>
            <a:r>
              <a:rPr lang="pt-PT" dirty="0" smtClean="0"/>
              <a:t> </a:t>
            </a:r>
            <a:r>
              <a:rPr lang="pt-PT" dirty="0" err="1" smtClean="0"/>
              <a:t>assignment</a:t>
            </a:r>
            <a:r>
              <a:rPr lang="pt-PT" dirty="0" smtClean="0"/>
              <a:t> 1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6808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3600" dirty="0" err="1" smtClean="0"/>
              <a:t>Topic</a:t>
            </a:r>
            <a:r>
              <a:rPr lang="pt-PT" sz="3600" dirty="0" smtClean="0"/>
              <a:t> </a:t>
            </a:r>
            <a:r>
              <a:rPr lang="pt-PT" sz="3600" dirty="0" err="1" smtClean="0"/>
              <a:t>sentences</a:t>
            </a:r>
            <a:r>
              <a:rPr lang="pt-PT" sz="3600" dirty="0" smtClean="0"/>
              <a:t> </a:t>
            </a:r>
            <a:r>
              <a:rPr lang="pt-PT" sz="3600" dirty="0" err="1" smtClean="0"/>
              <a:t>should</a:t>
            </a:r>
            <a:r>
              <a:rPr lang="pt-PT" sz="3600" dirty="0" smtClean="0"/>
              <a:t> </a:t>
            </a:r>
            <a:r>
              <a:rPr lang="pt-PT" sz="3600" dirty="0" err="1" smtClean="0"/>
              <a:t>be</a:t>
            </a:r>
            <a:r>
              <a:rPr lang="pt-PT" sz="3600" dirty="0" smtClean="0"/>
              <a:t> clear </a:t>
            </a:r>
            <a:r>
              <a:rPr lang="pt-PT" sz="3600" dirty="0" err="1" smtClean="0"/>
              <a:t>and</a:t>
            </a:r>
            <a:r>
              <a:rPr lang="pt-PT" sz="3600" dirty="0" smtClean="0"/>
              <a:t> </a:t>
            </a:r>
            <a:r>
              <a:rPr lang="pt-PT" sz="3600" dirty="0" err="1" smtClean="0"/>
              <a:t>preferably</a:t>
            </a:r>
            <a:r>
              <a:rPr lang="pt-PT" sz="3600" dirty="0" smtClean="0"/>
              <a:t> short.</a:t>
            </a:r>
            <a:endParaRPr lang="pt-P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14116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t-PT" sz="2800" dirty="0" err="1" smtClean="0"/>
              <a:t>These</a:t>
            </a:r>
            <a:r>
              <a:rPr lang="pt-PT" sz="2800" dirty="0" smtClean="0"/>
              <a:t> OPEC </a:t>
            </a:r>
            <a:r>
              <a:rPr lang="pt-PT" sz="2800" dirty="0" err="1" smtClean="0"/>
              <a:t>oil</a:t>
            </a:r>
            <a:r>
              <a:rPr lang="pt-PT" sz="2800" dirty="0" smtClean="0"/>
              <a:t> </a:t>
            </a:r>
            <a:r>
              <a:rPr lang="pt-PT" sz="2800" dirty="0" err="1" smtClean="0"/>
              <a:t>price</a:t>
            </a:r>
            <a:r>
              <a:rPr lang="pt-PT" sz="2800" dirty="0" smtClean="0"/>
              <a:t> </a:t>
            </a:r>
            <a:r>
              <a:rPr lang="pt-PT" sz="2800" dirty="0" err="1" smtClean="0"/>
              <a:t>shocks</a:t>
            </a:r>
            <a:r>
              <a:rPr lang="pt-PT" sz="2800" dirty="0" smtClean="0"/>
              <a:t> led to a </a:t>
            </a:r>
            <a:r>
              <a:rPr lang="pt-PT" sz="2800" dirty="0" err="1" smtClean="0"/>
              <a:t>turmoil</a:t>
            </a:r>
            <a:r>
              <a:rPr lang="pt-PT" sz="2800" dirty="0" smtClean="0"/>
              <a:t> </a:t>
            </a:r>
            <a:r>
              <a:rPr lang="pt-PT" sz="2800" dirty="0"/>
              <a:t>i</a:t>
            </a:r>
            <a:r>
              <a:rPr lang="pt-PT" sz="2800" dirty="0" smtClean="0"/>
              <a:t>n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world</a:t>
            </a:r>
            <a:r>
              <a:rPr lang="pt-PT" sz="2800" dirty="0" smtClean="0"/>
              <a:t> </a:t>
            </a:r>
            <a:r>
              <a:rPr lang="pt-PT" sz="2800" dirty="0" err="1" smtClean="0"/>
              <a:t>economy</a:t>
            </a:r>
            <a:r>
              <a:rPr lang="pt-PT" sz="2800" dirty="0" smtClean="0"/>
              <a:t>, </a:t>
            </a:r>
            <a:r>
              <a:rPr lang="pt-PT" sz="2800" dirty="0" err="1" smtClean="0"/>
              <a:t>considering</a:t>
            </a:r>
            <a:r>
              <a:rPr lang="pt-PT" sz="2800" dirty="0" smtClean="0"/>
              <a:t> </a:t>
            </a:r>
            <a:r>
              <a:rPr lang="pt-PT" sz="2800" dirty="0" err="1" smtClean="0"/>
              <a:t>that</a:t>
            </a:r>
            <a:r>
              <a:rPr lang="pt-PT" sz="2800" dirty="0" smtClean="0"/>
              <a:t> </a:t>
            </a:r>
            <a:r>
              <a:rPr lang="pt-PT" sz="2800" dirty="0" err="1" smtClean="0"/>
              <a:t>higher</a:t>
            </a:r>
            <a:r>
              <a:rPr lang="pt-PT" sz="2800" dirty="0" smtClean="0"/>
              <a:t> </a:t>
            </a:r>
            <a:r>
              <a:rPr lang="pt-PT" sz="2800" dirty="0" err="1" smtClean="0"/>
              <a:t>prices</a:t>
            </a:r>
            <a:r>
              <a:rPr lang="pt-PT" sz="2800" dirty="0" smtClean="0"/>
              <a:t> </a:t>
            </a:r>
            <a:r>
              <a:rPr lang="pt-PT" sz="2800" dirty="0" err="1" smtClean="0"/>
              <a:t>made</a:t>
            </a:r>
            <a:r>
              <a:rPr lang="pt-PT" sz="2800" dirty="0" smtClean="0"/>
              <a:t>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economy</a:t>
            </a:r>
            <a:r>
              <a:rPr lang="pt-PT" sz="2800" dirty="0" smtClean="0"/>
              <a:t> </a:t>
            </a:r>
            <a:r>
              <a:rPr lang="pt-PT" sz="2800" dirty="0" err="1" smtClean="0"/>
              <a:t>reduce</a:t>
            </a:r>
            <a:r>
              <a:rPr lang="pt-PT" sz="2800" dirty="0" smtClean="0"/>
              <a:t> </a:t>
            </a:r>
            <a:r>
              <a:rPr lang="pt-PT" sz="2800" dirty="0" err="1" smtClean="0"/>
              <a:t>its</a:t>
            </a:r>
            <a:r>
              <a:rPr lang="pt-PT" sz="2800" dirty="0" smtClean="0"/>
              <a:t> use </a:t>
            </a:r>
            <a:r>
              <a:rPr lang="pt-PT" sz="2800" dirty="0" err="1" smtClean="0"/>
              <a:t>of</a:t>
            </a:r>
            <a:r>
              <a:rPr lang="pt-PT" sz="2800" dirty="0" smtClean="0"/>
              <a:t> </a:t>
            </a:r>
            <a:r>
              <a:rPr lang="pt-PT" sz="2800" dirty="0" err="1" smtClean="0"/>
              <a:t>oil</a:t>
            </a:r>
            <a:r>
              <a:rPr lang="pt-PT" sz="2800" dirty="0" smtClean="0"/>
              <a:t> </a:t>
            </a:r>
            <a:r>
              <a:rPr lang="pt-PT" sz="2800" dirty="0" err="1" smtClean="0"/>
              <a:t>and</a:t>
            </a:r>
            <a:r>
              <a:rPr lang="pt-PT" sz="2800" dirty="0" smtClean="0"/>
              <a:t> </a:t>
            </a:r>
            <a:r>
              <a:rPr lang="pt-PT" sz="2800" dirty="0" err="1" smtClean="0"/>
              <a:t>prompted</a:t>
            </a:r>
            <a:r>
              <a:rPr lang="pt-PT" sz="2800" dirty="0" smtClean="0"/>
              <a:t> </a:t>
            </a:r>
            <a:r>
              <a:rPr lang="pt-PT" sz="2800" dirty="0" err="1" smtClean="0"/>
              <a:t>consumers</a:t>
            </a:r>
            <a:r>
              <a:rPr lang="pt-PT" sz="2800" dirty="0" smtClean="0"/>
              <a:t> to </a:t>
            </a:r>
            <a:r>
              <a:rPr lang="pt-PT" sz="2800" dirty="0" err="1" smtClean="0"/>
              <a:t>seek</a:t>
            </a:r>
            <a:r>
              <a:rPr lang="pt-PT" sz="2800" dirty="0" smtClean="0"/>
              <a:t> </a:t>
            </a:r>
            <a:r>
              <a:rPr lang="pt-PT" sz="2800" dirty="0" err="1" smtClean="0"/>
              <a:t>substitutes</a:t>
            </a:r>
            <a:r>
              <a:rPr lang="pt-PT" sz="2800" dirty="0" smtClean="0"/>
              <a:t> for </a:t>
            </a:r>
            <a:r>
              <a:rPr lang="pt-PT" sz="2800" dirty="0" err="1" smtClean="0"/>
              <a:t>oil-related</a:t>
            </a:r>
            <a:r>
              <a:rPr lang="pt-PT" sz="2800" dirty="0" smtClean="0"/>
              <a:t> </a:t>
            </a:r>
            <a:r>
              <a:rPr lang="pt-PT" sz="2800" dirty="0" err="1" smtClean="0"/>
              <a:t>commodities</a:t>
            </a:r>
            <a:r>
              <a:rPr lang="pt-PT" sz="2800" dirty="0" smtClean="0"/>
              <a:t>.</a:t>
            </a:r>
          </a:p>
          <a:p>
            <a:pPr>
              <a:spcBef>
                <a:spcPts val="0"/>
              </a:spcBef>
            </a:pPr>
            <a:endParaRPr lang="pt-PT" sz="2400" dirty="0"/>
          </a:p>
          <a:p>
            <a:pPr>
              <a:spcBef>
                <a:spcPts val="0"/>
              </a:spcBef>
            </a:pPr>
            <a:endParaRPr lang="pt-PT" sz="2400" dirty="0" smtClean="0"/>
          </a:p>
        </p:txBody>
      </p:sp>
    </p:spTree>
    <p:extLst>
      <p:ext uri="{BB962C8B-B14F-4D97-AF65-F5344CB8AC3E}">
        <p14:creationId xmlns:p14="http://schemas.microsoft.com/office/powerpoint/2010/main" val="144573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3600" dirty="0" err="1" smtClean="0"/>
              <a:t>Topic</a:t>
            </a:r>
            <a:r>
              <a:rPr lang="pt-PT" sz="3600" dirty="0" smtClean="0"/>
              <a:t> </a:t>
            </a:r>
            <a:r>
              <a:rPr lang="pt-PT" sz="3600" dirty="0" err="1" smtClean="0"/>
              <a:t>sentences</a:t>
            </a:r>
            <a:r>
              <a:rPr lang="pt-PT" sz="3600" dirty="0" smtClean="0"/>
              <a:t> </a:t>
            </a:r>
            <a:r>
              <a:rPr lang="pt-PT" sz="3600" dirty="0" err="1" smtClean="0"/>
              <a:t>should</a:t>
            </a:r>
            <a:r>
              <a:rPr lang="pt-PT" sz="3600" dirty="0" smtClean="0"/>
              <a:t> </a:t>
            </a:r>
            <a:r>
              <a:rPr lang="pt-PT" sz="3600" dirty="0" err="1" smtClean="0"/>
              <a:t>be</a:t>
            </a:r>
            <a:r>
              <a:rPr lang="pt-PT" sz="3600" dirty="0" smtClean="0"/>
              <a:t> clear </a:t>
            </a:r>
            <a:r>
              <a:rPr lang="pt-PT" sz="3600" dirty="0" err="1" smtClean="0"/>
              <a:t>and</a:t>
            </a:r>
            <a:r>
              <a:rPr lang="pt-PT" sz="3600" dirty="0" smtClean="0"/>
              <a:t> </a:t>
            </a:r>
            <a:r>
              <a:rPr lang="pt-PT" sz="3600" dirty="0" err="1" smtClean="0"/>
              <a:t>preferably</a:t>
            </a:r>
            <a:r>
              <a:rPr lang="pt-PT" sz="3600" dirty="0" smtClean="0"/>
              <a:t> short.</a:t>
            </a:r>
            <a:endParaRPr lang="pt-P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14116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t-PT" sz="2800" dirty="0" err="1" smtClean="0"/>
              <a:t>These</a:t>
            </a:r>
            <a:r>
              <a:rPr lang="pt-PT" sz="2800" dirty="0" smtClean="0"/>
              <a:t> OPEC </a:t>
            </a:r>
            <a:r>
              <a:rPr lang="pt-PT" sz="2800" dirty="0" err="1" smtClean="0"/>
              <a:t>oil</a:t>
            </a:r>
            <a:r>
              <a:rPr lang="pt-PT" sz="2800" dirty="0" smtClean="0"/>
              <a:t> </a:t>
            </a:r>
            <a:r>
              <a:rPr lang="pt-PT" sz="2800" dirty="0" err="1" smtClean="0"/>
              <a:t>price</a:t>
            </a:r>
            <a:r>
              <a:rPr lang="pt-PT" sz="2800" dirty="0" smtClean="0"/>
              <a:t> </a:t>
            </a:r>
            <a:r>
              <a:rPr lang="pt-PT" sz="2800" dirty="0" err="1" smtClean="0"/>
              <a:t>shocks</a:t>
            </a:r>
            <a:r>
              <a:rPr lang="pt-PT" sz="2800" dirty="0" smtClean="0"/>
              <a:t> led to a </a:t>
            </a:r>
            <a:r>
              <a:rPr lang="pt-PT" sz="2800" dirty="0" err="1" smtClean="0"/>
              <a:t>turmoil</a:t>
            </a:r>
            <a:r>
              <a:rPr lang="pt-PT" sz="2800" dirty="0" smtClean="0"/>
              <a:t> </a:t>
            </a:r>
            <a:r>
              <a:rPr lang="pt-PT" sz="2800" dirty="0"/>
              <a:t>i</a:t>
            </a:r>
            <a:r>
              <a:rPr lang="pt-PT" sz="2800" dirty="0" smtClean="0"/>
              <a:t>n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world</a:t>
            </a:r>
            <a:r>
              <a:rPr lang="pt-PT" sz="2800" dirty="0" smtClean="0"/>
              <a:t> </a:t>
            </a:r>
            <a:r>
              <a:rPr lang="pt-PT" sz="2800" dirty="0" err="1" smtClean="0"/>
              <a:t>economy</a:t>
            </a:r>
            <a:r>
              <a:rPr lang="pt-PT" sz="2800" dirty="0" smtClean="0"/>
              <a:t>, </a:t>
            </a:r>
            <a:r>
              <a:rPr lang="pt-PT" sz="2800" b="1" dirty="0" err="1" smtClean="0">
                <a:solidFill>
                  <a:srgbClr val="00B0F0"/>
                </a:solidFill>
              </a:rPr>
              <a:t>considering</a:t>
            </a:r>
            <a:r>
              <a:rPr lang="pt-PT" sz="2800" b="1" dirty="0" smtClean="0">
                <a:solidFill>
                  <a:srgbClr val="00B0F0"/>
                </a:solidFill>
              </a:rPr>
              <a:t> </a:t>
            </a:r>
            <a:r>
              <a:rPr lang="pt-PT" sz="2800" b="1" dirty="0" err="1" smtClean="0">
                <a:solidFill>
                  <a:srgbClr val="00B0F0"/>
                </a:solidFill>
              </a:rPr>
              <a:t>that</a:t>
            </a:r>
            <a:r>
              <a:rPr lang="pt-PT" sz="2800" b="1" dirty="0" smtClean="0">
                <a:solidFill>
                  <a:srgbClr val="00B0F0"/>
                </a:solidFill>
              </a:rPr>
              <a:t> </a:t>
            </a:r>
            <a:r>
              <a:rPr lang="pt-PT" sz="2800" b="1" dirty="0" err="1" smtClean="0">
                <a:solidFill>
                  <a:srgbClr val="00B0F0"/>
                </a:solidFill>
              </a:rPr>
              <a:t>higher</a:t>
            </a:r>
            <a:r>
              <a:rPr lang="pt-PT" sz="2800" b="1" dirty="0" smtClean="0">
                <a:solidFill>
                  <a:srgbClr val="00B0F0"/>
                </a:solidFill>
              </a:rPr>
              <a:t> </a:t>
            </a:r>
            <a:r>
              <a:rPr lang="pt-PT" sz="2800" b="1" dirty="0" err="1" smtClean="0">
                <a:solidFill>
                  <a:srgbClr val="00B0F0"/>
                </a:solidFill>
              </a:rPr>
              <a:t>prices</a:t>
            </a:r>
            <a:r>
              <a:rPr lang="pt-PT" sz="2800" b="1" dirty="0" smtClean="0">
                <a:solidFill>
                  <a:srgbClr val="00B0F0"/>
                </a:solidFill>
              </a:rPr>
              <a:t> </a:t>
            </a:r>
            <a:r>
              <a:rPr lang="pt-PT" sz="2800" b="1" dirty="0" err="1" smtClean="0">
                <a:solidFill>
                  <a:srgbClr val="00B0F0"/>
                </a:solidFill>
              </a:rPr>
              <a:t>made</a:t>
            </a:r>
            <a:r>
              <a:rPr lang="pt-PT" sz="2800" b="1" dirty="0" smtClean="0">
                <a:solidFill>
                  <a:srgbClr val="00B0F0"/>
                </a:solidFill>
              </a:rPr>
              <a:t> </a:t>
            </a:r>
            <a:r>
              <a:rPr lang="pt-PT" sz="2800" b="1" dirty="0" err="1" smtClean="0">
                <a:solidFill>
                  <a:srgbClr val="00B0F0"/>
                </a:solidFill>
              </a:rPr>
              <a:t>the</a:t>
            </a:r>
            <a:r>
              <a:rPr lang="pt-PT" sz="2800" b="1" dirty="0" smtClean="0">
                <a:solidFill>
                  <a:srgbClr val="00B0F0"/>
                </a:solidFill>
              </a:rPr>
              <a:t> </a:t>
            </a:r>
            <a:r>
              <a:rPr lang="pt-PT" sz="2800" b="1" dirty="0" err="1" smtClean="0">
                <a:solidFill>
                  <a:srgbClr val="00B0F0"/>
                </a:solidFill>
              </a:rPr>
              <a:t>economy</a:t>
            </a:r>
            <a:r>
              <a:rPr lang="pt-PT" sz="2800" b="1" dirty="0" smtClean="0">
                <a:solidFill>
                  <a:srgbClr val="00B0F0"/>
                </a:solidFill>
              </a:rPr>
              <a:t> </a:t>
            </a:r>
            <a:r>
              <a:rPr lang="pt-PT" sz="2800" b="1" dirty="0" err="1" smtClean="0">
                <a:solidFill>
                  <a:srgbClr val="00B0F0"/>
                </a:solidFill>
              </a:rPr>
              <a:t>reduce</a:t>
            </a:r>
            <a:r>
              <a:rPr lang="pt-PT" sz="2800" b="1" dirty="0" smtClean="0">
                <a:solidFill>
                  <a:srgbClr val="00B0F0"/>
                </a:solidFill>
              </a:rPr>
              <a:t> </a:t>
            </a:r>
            <a:r>
              <a:rPr lang="pt-PT" sz="2800" b="1" dirty="0" err="1" smtClean="0">
                <a:solidFill>
                  <a:srgbClr val="00B0F0"/>
                </a:solidFill>
              </a:rPr>
              <a:t>its</a:t>
            </a:r>
            <a:r>
              <a:rPr lang="pt-PT" sz="2800" b="1" dirty="0" smtClean="0">
                <a:solidFill>
                  <a:srgbClr val="00B0F0"/>
                </a:solidFill>
              </a:rPr>
              <a:t> use </a:t>
            </a:r>
            <a:r>
              <a:rPr lang="pt-PT" sz="2800" b="1" dirty="0" err="1" smtClean="0">
                <a:solidFill>
                  <a:srgbClr val="00B0F0"/>
                </a:solidFill>
              </a:rPr>
              <a:t>of</a:t>
            </a:r>
            <a:r>
              <a:rPr lang="pt-PT" sz="2800" b="1" dirty="0" smtClean="0">
                <a:solidFill>
                  <a:srgbClr val="00B0F0"/>
                </a:solidFill>
              </a:rPr>
              <a:t> </a:t>
            </a:r>
            <a:r>
              <a:rPr lang="pt-PT" sz="2800" b="1" dirty="0" err="1" smtClean="0">
                <a:solidFill>
                  <a:srgbClr val="00B0F0"/>
                </a:solidFill>
              </a:rPr>
              <a:t>oil</a:t>
            </a:r>
            <a:r>
              <a:rPr lang="pt-PT" sz="2800" b="1" dirty="0" smtClean="0">
                <a:solidFill>
                  <a:srgbClr val="00B0F0"/>
                </a:solidFill>
              </a:rPr>
              <a:t> </a:t>
            </a:r>
            <a:r>
              <a:rPr lang="pt-PT" sz="2800" b="1" dirty="0" err="1" smtClean="0">
                <a:solidFill>
                  <a:srgbClr val="00B0F0"/>
                </a:solidFill>
              </a:rPr>
              <a:t>and</a:t>
            </a:r>
            <a:r>
              <a:rPr lang="pt-PT" sz="2800" b="1" dirty="0" smtClean="0">
                <a:solidFill>
                  <a:srgbClr val="00B0F0"/>
                </a:solidFill>
              </a:rPr>
              <a:t> </a:t>
            </a:r>
            <a:r>
              <a:rPr lang="pt-PT" sz="2800" b="1" dirty="0" err="1" smtClean="0">
                <a:solidFill>
                  <a:srgbClr val="00B0F0"/>
                </a:solidFill>
              </a:rPr>
              <a:t>prompted</a:t>
            </a:r>
            <a:r>
              <a:rPr lang="pt-PT" sz="2800" b="1" dirty="0" smtClean="0">
                <a:solidFill>
                  <a:srgbClr val="00B0F0"/>
                </a:solidFill>
              </a:rPr>
              <a:t> </a:t>
            </a:r>
            <a:r>
              <a:rPr lang="pt-PT" sz="2800" b="1" dirty="0" err="1" smtClean="0">
                <a:solidFill>
                  <a:srgbClr val="00B0F0"/>
                </a:solidFill>
              </a:rPr>
              <a:t>consumers</a:t>
            </a:r>
            <a:r>
              <a:rPr lang="pt-PT" sz="2800" b="1" dirty="0" smtClean="0">
                <a:solidFill>
                  <a:srgbClr val="00B0F0"/>
                </a:solidFill>
              </a:rPr>
              <a:t> to </a:t>
            </a:r>
            <a:r>
              <a:rPr lang="pt-PT" sz="2800" b="1" dirty="0" err="1" smtClean="0">
                <a:solidFill>
                  <a:srgbClr val="00B0F0"/>
                </a:solidFill>
              </a:rPr>
              <a:t>seek</a:t>
            </a:r>
            <a:r>
              <a:rPr lang="pt-PT" sz="2800" b="1" dirty="0" smtClean="0">
                <a:solidFill>
                  <a:srgbClr val="00B0F0"/>
                </a:solidFill>
              </a:rPr>
              <a:t> </a:t>
            </a:r>
            <a:r>
              <a:rPr lang="pt-PT" sz="2800" b="1" dirty="0" err="1" smtClean="0">
                <a:solidFill>
                  <a:srgbClr val="00B0F0"/>
                </a:solidFill>
              </a:rPr>
              <a:t>substitutes</a:t>
            </a:r>
            <a:r>
              <a:rPr lang="pt-PT" sz="2800" b="1" dirty="0" smtClean="0">
                <a:solidFill>
                  <a:srgbClr val="00B0F0"/>
                </a:solidFill>
              </a:rPr>
              <a:t> for </a:t>
            </a:r>
            <a:r>
              <a:rPr lang="pt-PT" sz="2800" b="1" dirty="0" err="1" smtClean="0">
                <a:solidFill>
                  <a:srgbClr val="00B0F0"/>
                </a:solidFill>
              </a:rPr>
              <a:t>oil-related</a:t>
            </a:r>
            <a:r>
              <a:rPr lang="pt-PT" sz="2800" b="1" dirty="0" smtClean="0">
                <a:solidFill>
                  <a:srgbClr val="00B0F0"/>
                </a:solidFill>
              </a:rPr>
              <a:t> </a:t>
            </a:r>
            <a:r>
              <a:rPr lang="pt-PT" sz="2800" b="1" dirty="0" err="1" smtClean="0">
                <a:solidFill>
                  <a:srgbClr val="00B0F0"/>
                </a:solidFill>
              </a:rPr>
              <a:t>commodities</a:t>
            </a:r>
            <a:r>
              <a:rPr lang="pt-PT" sz="2800" dirty="0" smtClean="0"/>
              <a:t>.</a:t>
            </a:r>
          </a:p>
          <a:p>
            <a:pPr>
              <a:spcBef>
                <a:spcPts val="0"/>
              </a:spcBef>
            </a:pPr>
            <a:endParaRPr lang="pt-PT" sz="2400" dirty="0"/>
          </a:p>
          <a:p>
            <a:pPr>
              <a:spcBef>
                <a:spcPts val="0"/>
              </a:spcBef>
            </a:pPr>
            <a:endParaRPr lang="pt-PT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99592" y="3861048"/>
            <a:ext cx="432048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PT" sz="2400" dirty="0" smtClean="0"/>
              <a:t>Non-</a:t>
            </a:r>
            <a:r>
              <a:rPr lang="pt-PT" sz="2400" dirty="0" err="1" smtClean="0"/>
              <a:t>finite</a:t>
            </a:r>
            <a:r>
              <a:rPr lang="pt-PT" sz="2400" dirty="0" smtClean="0"/>
              <a:t> </a:t>
            </a:r>
            <a:r>
              <a:rPr lang="pt-PT" sz="2400" dirty="0" err="1" smtClean="0"/>
              <a:t>clause</a:t>
            </a:r>
            <a:r>
              <a:rPr lang="pt-PT" sz="2400" dirty="0" smtClean="0"/>
              <a:t> </a:t>
            </a:r>
            <a:r>
              <a:rPr lang="pt-PT" sz="2400" dirty="0" err="1" smtClean="0"/>
              <a:t>elaborates</a:t>
            </a:r>
            <a:r>
              <a:rPr lang="pt-PT" sz="2400" dirty="0" smtClean="0"/>
              <a:t> </a:t>
            </a:r>
            <a:r>
              <a:rPr lang="pt-PT" sz="2400" dirty="0" err="1" smtClean="0"/>
              <a:t>but</a:t>
            </a:r>
            <a:r>
              <a:rPr lang="pt-PT" sz="2400" dirty="0" smtClean="0"/>
              <a:t> </a:t>
            </a:r>
            <a:r>
              <a:rPr lang="pt-PT" sz="2400" dirty="0" err="1" smtClean="0"/>
              <a:t>detracts</a:t>
            </a:r>
            <a:r>
              <a:rPr lang="pt-PT" sz="2400" dirty="0" smtClean="0"/>
              <a:t> </a:t>
            </a:r>
            <a:r>
              <a:rPr lang="pt-PT" sz="2400" dirty="0" err="1" smtClean="0"/>
              <a:t>from</a:t>
            </a:r>
            <a:r>
              <a:rPr lang="pt-PT" sz="2400" dirty="0" smtClean="0"/>
              <a:t>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clarity</a:t>
            </a:r>
            <a:r>
              <a:rPr lang="pt-PT" sz="2400" dirty="0" smtClean="0"/>
              <a:t> </a:t>
            </a:r>
            <a:r>
              <a:rPr lang="pt-PT" sz="2400" dirty="0" err="1" smtClean="0"/>
              <a:t>and</a:t>
            </a:r>
            <a:r>
              <a:rPr lang="pt-PT" sz="2400" dirty="0" smtClean="0"/>
              <a:t> force </a:t>
            </a:r>
            <a:r>
              <a:rPr lang="pt-PT" sz="2400" dirty="0" err="1" smtClean="0"/>
              <a:t>of</a:t>
            </a:r>
            <a:r>
              <a:rPr lang="pt-PT" sz="2400" dirty="0" smtClean="0"/>
              <a:t> </a:t>
            </a:r>
            <a:r>
              <a:rPr lang="pt-PT" sz="2400" dirty="0" err="1" smtClean="0"/>
              <a:t>topic</a:t>
            </a:r>
            <a:r>
              <a:rPr lang="pt-PT" sz="2400" dirty="0" smtClean="0"/>
              <a:t> </a:t>
            </a:r>
            <a:r>
              <a:rPr lang="pt-PT" sz="2400" dirty="0" err="1" smtClean="0"/>
              <a:t>sentence</a:t>
            </a:r>
            <a:endParaRPr lang="pt-PT" sz="2400" dirty="0"/>
          </a:p>
        </p:txBody>
      </p:sp>
      <p:sp>
        <p:nvSpPr>
          <p:cNvPr id="8" name="Oval 7"/>
          <p:cNvSpPr/>
          <p:nvPr/>
        </p:nvSpPr>
        <p:spPr>
          <a:xfrm>
            <a:off x="5508104" y="1988840"/>
            <a:ext cx="23042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TextBox 8"/>
          <p:cNvSpPr txBox="1"/>
          <p:nvPr/>
        </p:nvSpPr>
        <p:spPr>
          <a:xfrm>
            <a:off x="5480217" y="3861048"/>
            <a:ext cx="288032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PT" sz="2400" dirty="0" smtClean="0"/>
              <a:t>General </a:t>
            </a:r>
            <a:r>
              <a:rPr lang="pt-PT" sz="2400" dirty="0" err="1" smtClean="0"/>
              <a:t>participant</a:t>
            </a:r>
            <a:r>
              <a:rPr lang="pt-PT" sz="2400" dirty="0" smtClean="0"/>
              <a:t> </a:t>
            </a:r>
            <a:r>
              <a:rPr lang="pt-PT" sz="2400" dirty="0" err="1" smtClean="0"/>
              <a:t>is</a:t>
            </a:r>
            <a:r>
              <a:rPr lang="pt-PT" sz="2400" dirty="0" smtClean="0"/>
              <a:t> a bit vague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337900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3600" dirty="0" err="1" smtClean="0"/>
              <a:t>Topic</a:t>
            </a:r>
            <a:r>
              <a:rPr lang="pt-PT" sz="3600" dirty="0" smtClean="0"/>
              <a:t> </a:t>
            </a:r>
            <a:r>
              <a:rPr lang="pt-PT" sz="3600" dirty="0" err="1" smtClean="0"/>
              <a:t>sentences</a:t>
            </a:r>
            <a:r>
              <a:rPr lang="pt-PT" sz="3600" dirty="0" smtClean="0"/>
              <a:t> </a:t>
            </a:r>
            <a:r>
              <a:rPr lang="pt-PT" sz="3600" dirty="0" err="1" smtClean="0"/>
              <a:t>should</a:t>
            </a:r>
            <a:r>
              <a:rPr lang="pt-PT" sz="3600" dirty="0" smtClean="0"/>
              <a:t> </a:t>
            </a:r>
            <a:r>
              <a:rPr lang="pt-PT" sz="3600" dirty="0" err="1" smtClean="0"/>
              <a:t>be</a:t>
            </a:r>
            <a:r>
              <a:rPr lang="pt-PT" sz="3600" dirty="0" smtClean="0"/>
              <a:t> clear </a:t>
            </a:r>
            <a:r>
              <a:rPr lang="pt-PT" sz="3600" dirty="0" err="1" smtClean="0"/>
              <a:t>and</a:t>
            </a:r>
            <a:r>
              <a:rPr lang="pt-PT" sz="3600" dirty="0" smtClean="0"/>
              <a:t> </a:t>
            </a:r>
            <a:r>
              <a:rPr lang="pt-PT" sz="3600" dirty="0" err="1" smtClean="0"/>
              <a:t>preferably</a:t>
            </a:r>
            <a:r>
              <a:rPr lang="pt-PT" sz="3600" dirty="0" smtClean="0"/>
              <a:t> short.</a:t>
            </a:r>
            <a:endParaRPr lang="pt-P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14116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t-PT" sz="1800" dirty="0" err="1" smtClean="0"/>
              <a:t>These</a:t>
            </a:r>
            <a:r>
              <a:rPr lang="pt-PT" sz="1800" dirty="0" smtClean="0"/>
              <a:t> OPEC </a:t>
            </a:r>
            <a:r>
              <a:rPr lang="pt-PT" sz="1800" dirty="0" err="1" smtClean="0"/>
              <a:t>oil</a:t>
            </a:r>
            <a:r>
              <a:rPr lang="pt-PT" sz="1800" dirty="0" smtClean="0"/>
              <a:t> </a:t>
            </a:r>
            <a:r>
              <a:rPr lang="pt-PT" sz="1800" dirty="0" err="1" smtClean="0"/>
              <a:t>price</a:t>
            </a:r>
            <a:r>
              <a:rPr lang="pt-PT" sz="1800" dirty="0" smtClean="0"/>
              <a:t> </a:t>
            </a:r>
            <a:r>
              <a:rPr lang="pt-PT" sz="1800" dirty="0" err="1" smtClean="0"/>
              <a:t>shocks</a:t>
            </a:r>
            <a:r>
              <a:rPr lang="pt-PT" sz="1800" dirty="0" smtClean="0"/>
              <a:t> led to a </a:t>
            </a:r>
            <a:r>
              <a:rPr lang="pt-PT" sz="1800" dirty="0" err="1" smtClean="0"/>
              <a:t>turmoil</a:t>
            </a:r>
            <a:r>
              <a:rPr lang="pt-PT" sz="1800" dirty="0" smtClean="0"/>
              <a:t> </a:t>
            </a:r>
            <a:r>
              <a:rPr lang="pt-PT" sz="1800" dirty="0"/>
              <a:t>i</a:t>
            </a:r>
            <a:r>
              <a:rPr lang="pt-PT" sz="1800" dirty="0" smtClean="0"/>
              <a:t>n </a:t>
            </a:r>
            <a:r>
              <a:rPr lang="pt-PT" sz="1800" dirty="0" err="1" smtClean="0"/>
              <a:t>the</a:t>
            </a:r>
            <a:r>
              <a:rPr lang="pt-PT" sz="1800" dirty="0" smtClean="0"/>
              <a:t> </a:t>
            </a:r>
            <a:r>
              <a:rPr lang="pt-PT" sz="1800" dirty="0" err="1" smtClean="0"/>
              <a:t>world</a:t>
            </a:r>
            <a:r>
              <a:rPr lang="pt-PT" sz="1800" dirty="0" smtClean="0"/>
              <a:t> </a:t>
            </a:r>
            <a:r>
              <a:rPr lang="pt-PT" sz="1800" dirty="0" err="1" smtClean="0"/>
              <a:t>economy</a:t>
            </a:r>
            <a:r>
              <a:rPr lang="pt-PT" sz="1800" dirty="0" smtClean="0"/>
              <a:t>, </a:t>
            </a:r>
            <a:r>
              <a:rPr lang="pt-PT" sz="1800" dirty="0" err="1" smtClean="0"/>
              <a:t>considering</a:t>
            </a:r>
            <a:r>
              <a:rPr lang="pt-PT" sz="1800" dirty="0" smtClean="0"/>
              <a:t> </a:t>
            </a:r>
            <a:r>
              <a:rPr lang="pt-PT" sz="1800" dirty="0" err="1" smtClean="0"/>
              <a:t>that</a:t>
            </a:r>
            <a:r>
              <a:rPr lang="pt-PT" sz="1800" dirty="0" smtClean="0"/>
              <a:t> </a:t>
            </a:r>
            <a:r>
              <a:rPr lang="pt-PT" sz="1800" dirty="0" err="1" smtClean="0"/>
              <a:t>higher</a:t>
            </a:r>
            <a:r>
              <a:rPr lang="pt-PT" sz="1800" dirty="0" smtClean="0"/>
              <a:t> </a:t>
            </a:r>
            <a:r>
              <a:rPr lang="pt-PT" sz="1800" dirty="0" err="1" smtClean="0"/>
              <a:t>prices</a:t>
            </a:r>
            <a:r>
              <a:rPr lang="pt-PT" sz="1800" dirty="0" smtClean="0"/>
              <a:t> </a:t>
            </a:r>
            <a:r>
              <a:rPr lang="pt-PT" sz="1800" dirty="0" err="1" smtClean="0"/>
              <a:t>made</a:t>
            </a:r>
            <a:r>
              <a:rPr lang="pt-PT" sz="1800" dirty="0" smtClean="0"/>
              <a:t> </a:t>
            </a:r>
            <a:r>
              <a:rPr lang="pt-PT" sz="1800" dirty="0" err="1" smtClean="0"/>
              <a:t>the</a:t>
            </a:r>
            <a:r>
              <a:rPr lang="pt-PT" sz="1800" dirty="0" smtClean="0"/>
              <a:t> </a:t>
            </a:r>
            <a:r>
              <a:rPr lang="pt-PT" sz="1800" dirty="0" err="1" smtClean="0"/>
              <a:t>economy</a:t>
            </a:r>
            <a:r>
              <a:rPr lang="pt-PT" sz="1800" dirty="0" smtClean="0"/>
              <a:t> </a:t>
            </a:r>
            <a:r>
              <a:rPr lang="pt-PT" sz="1800" dirty="0" err="1" smtClean="0"/>
              <a:t>reduce</a:t>
            </a:r>
            <a:r>
              <a:rPr lang="pt-PT" sz="1800" dirty="0" smtClean="0"/>
              <a:t> </a:t>
            </a:r>
            <a:r>
              <a:rPr lang="pt-PT" sz="1800" dirty="0" err="1" smtClean="0"/>
              <a:t>its</a:t>
            </a:r>
            <a:r>
              <a:rPr lang="pt-PT" sz="1800" dirty="0" smtClean="0"/>
              <a:t> use </a:t>
            </a:r>
            <a:r>
              <a:rPr lang="pt-PT" sz="1800" dirty="0" err="1" smtClean="0"/>
              <a:t>of</a:t>
            </a:r>
            <a:r>
              <a:rPr lang="pt-PT" sz="1800" dirty="0" smtClean="0"/>
              <a:t> </a:t>
            </a:r>
            <a:r>
              <a:rPr lang="pt-PT" sz="1800" dirty="0" err="1" smtClean="0"/>
              <a:t>oil</a:t>
            </a:r>
            <a:r>
              <a:rPr lang="pt-PT" sz="1800" dirty="0" smtClean="0"/>
              <a:t> </a:t>
            </a:r>
            <a:r>
              <a:rPr lang="pt-PT" sz="1800" dirty="0" err="1" smtClean="0"/>
              <a:t>and</a:t>
            </a:r>
            <a:r>
              <a:rPr lang="pt-PT" sz="1800" dirty="0" smtClean="0"/>
              <a:t> </a:t>
            </a:r>
            <a:r>
              <a:rPr lang="pt-PT" sz="1800" dirty="0" err="1" smtClean="0"/>
              <a:t>prompted</a:t>
            </a:r>
            <a:r>
              <a:rPr lang="pt-PT" sz="1800" dirty="0" smtClean="0"/>
              <a:t> </a:t>
            </a:r>
            <a:r>
              <a:rPr lang="pt-PT" sz="1800" dirty="0" err="1" smtClean="0"/>
              <a:t>consumers</a:t>
            </a:r>
            <a:r>
              <a:rPr lang="pt-PT" sz="1800" dirty="0" smtClean="0"/>
              <a:t> to </a:t>
            </a:r>
            <a:r>
              <a:rPr lang="pt-PT" sz="1800" dirty="0" err="1" smtClean="0"/>
              <a:t>seek</a:t>
            </a:r>
            <a:r>
              <a:rPr lang="pt-PT" sz="1800" dirty="0" smtClean="0"/>
              <a:t> </a:t>
            </a:r>
            <a:r>
              <a:rPr lang="pt-PT" sz="1800" dirty="0" err="1" smtClean="0"/>
              <a:t>substitutes</a:t>
            </a:r>
            <a:r>
              <a:rPr lang="pt-PT" sz="1800" dirty="0" smtClean="0"/>
              <a:t> for </a:t>
            </a:r>
            <a:r>
              <a:rPr lang="pt-PT" sz="1800" dirty="0" err="1" smtClean="0"/>
              <a:t>oil-related</a:t>
            </a:r>
            <a:r>
              <a:rPr lang="pt-PT" sz="1800" dirty="0" smtClean="0"/>
              <a:t> </a:t>
            </a:r>
            <a:r>
              <a:rPr lang="pt-PT" sz="1800" dirty="0" err="1" smtClean="0"/>
              <a:t>commodities</a:t>
            </a:r>
            <a:r>
              <a:rPr lang="pt-PT" sz="1800" dirty="0" smtClean="0"/>
              <a:t>.</a:t>
            </a:r>
          </a:p>
          <a:p>
            <a:pPr>
              <a:spcBef>
                <a:spcPts val="0"/>
              </a:spcBef>
            </a:pPr>
            <a:endParaRPr lang="pt-PT" sz="2400" dirty="0"/>
          </a:p>
          <a:p>
            <a:pPr>
              <a:spcBef>
                <a:spcPts val="0"/>
              </a:spcBef>
            </a:pPr>
            <a:endParaRPr lang="pt-PT" sz="2400" dirty="0" smtClean="0"/>
          </a:p>
          <a:p>
            <a:pPr>
              <a:spcBef>
                <a:spcPts val="0"/>
              </a:spcBef>
            </a:pPr>
            <a:r>
              <a:rPr lang="pt-PT" sz="2400" dirty="0" err="1"/>
              <a:t>These</a:t>
            </a:r>
            <a:r>
              <a:rPr lang="pt-PT" sz="2400" dirty="0"/>
              <a:t> OPEC </a:t>
            </a:r>
            <a:r>
              <a:rPr lang="pt-PT" sz="2400" dirty="0" err="1"/>
              <a:t>oil</a:t>
            </a:r>
            <a:r>
              <a:rPr lang="pt-PT" sz="2400" dirty="0"/>
              <a:t> </a:t>
            </a:r>
            <a:r>
              <a:rPr lang="pt-PT" sz="2400" dirty="0" err="1"/>
              <a:t>price</a:t>
            </a:r>
            <a:r>
              <a:rPr lang="pt-PT" sz="2400" dirty="0"/>
              <a:t> </a:t>
            </a:r>
            <a:r>
              <a:rPr lang="pt-PT" sz="2400" dirty="0" err="1"/>
              <a:t>shocks</a:t>
            </a:r>
            <a:r>
              <a:rPr lang="pt-PT" sz="2400" dirty="0"/>
              <a:t> led to a </a:t>
            </a:r>
            <a:r>
              <a:rPr lang="pt-PT" sz="2400" dirty="0" err="1"/>
              <a:t>turmoil</a:t>
            </a:r>
            <a:r>
              <a:rPr lang="pt-PT" sz="2400" dirty="0"/>
              <a:t> </a:t>
            </a:r>
            <a:r>
              <a:rPr lang="pt-PT" sz="2400" dirty="0" smtClean="0"/>
              <a:t>in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world</a:t>
            </a:r>
            <a:r>
              <a:rPr lang="pt-PT" sz="2400" dirty="0"/>
              <a:t> </a:t>
            </a:r>
            <a:r>
              <a:rPr lang="pt-PT" sz="2400" dirty="0" err="1" smtClean="0"/>
              <a:t>economy</a:t>
            </a:r>
            <a:r>
              <a:rPr lang="pt-PT" sz="2400" dirty="0" smtClean="0"/>
              <a:t>. 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/>
              <a:t>higher</a:t>
            </a:r>
            <a:r>
              <a:rPr lang="pt-PT" sz="2400" dirty="0"/>
              <a:t> </a:t>
            </a:r>
            <a:r>
              <a:rPr lang="pt-PT" sz="2400" dirty="0" err="1"/>
              <a:t>prices</a:t>
            </a:r>
            <a:r>
              <a:rPr lang="pt-PT" sz="2400" dirty="0"/>
              <a:t> </a:t>
            </a:r>
            <a:r>
              <a:rPr lang="pt-PT" sz="2400" dirty="0" err="1"/>
              <a:t>made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economy</a:t>
            </a:r>
            <a:r>
              <a:rPr lang="pt-PT" sz="2400" dirty="0"/>
              <a:t> </a:t>
            </a:r>
            <a:r>
              <a:rPr lang="pt-PT" sz="2400" dirty="0" err="1"/>
              <a:t>reduce</a:t>
            </a:r>
            <a:r>
              <a:rPr lang="pt-PT" sz="2400" dirty="0"/>
              <a:t> </a:t>
            </a:r>
            <a:r>
              <a:rPr lang="pt-PT" sz="2400" dirty="0" err="1"/>
              <a:t>its</a:t>
            </a:r>
            <a:r>
              <a:rPr lang="pt-PT" sz="2400" dirty="0"/>
              <a:t> use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/>
              <a:t>oil</a:t>
            </a:r>
            <a:r>
              <a:rPr lang="pt-PT" sz="2400" dirty="0"/>
              <a:t> </a:t>
            </a:r>
            <a:r>
              <a:rPr lang="pt-PT" sz="2400" dirty="0" err="1"/>
              <a:t>and</a:t>
            </a:r>
            <a:r>
              <a:rPr lang="pt-PT" sz="2400" dirty="0"/>
              <a:t> </a:t>
            </a:r>
            <a:r>
              <a:rPr lang="pt-PT" sz="2400" dirty="0" err="1"/>
              <a:t>prompted</a:t>
            </a:r>
            <a:r>
              <a:rPr lang="pt-PT" sz="2400" dirty="0"/>
              <a:t> </a:t>
            </a:r>
            <a:r>
              <a:rPr lang="pt-PT" sz="2400" dirty="0" err="1"/>
              <a:t>consumers</a:t>
            </a:r>
            <a:r>
              <a:rPr lang="pt-PT" sz="2400" dirty="0"/>
              <a:t> to </a:t>
            </a:r>
            <a:r>
              <a:rPr lang="pt-PT" sz="2400" dirty="0" err="1"/>
              <a:t>seek</a:t>
            </a:r>
            <a:r>
              <a:rPr lang="pt-PT" sz="2400" dirty="0"/>
              <a:t> </a:t>
            </a:r>
            <a:r>
              <a:rPr lang="pt-PT" sz="2400" dirty="0" err="1"/>
              <a:t>substitutes</a:t>
            </a:r>
            <a:r>
              <a:rPr lang="pt-PT" sz="2400" dirty="0"/>
              <a:t> for </a:t>
            </a:r>
            <a:r>
              <a:rPr lang="pt-PT" sz="2400" dirty="0" err="1"/>
              <a:t>oil-related</a:t>
            </a:r>
            <a:r>
              <a:rPr lang="pt-PT" sz="2400" dirty="0"/>
              <a:t> </a:t>
            </a:r>
            <a:r>
              <a:rPr lang="pt-PT" sz="2400" dirty="0" err="1"/>
              <a:t>commodities</a:t>
            </a:r>
            <a:r>
              <a:rPr lang="pt-PT" sz="2400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9632" y="2564904"/>
            <a:ext cx="460851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PT" sz="2800" dirty="0" smtClean="0"/>
              <a:t>Short </a:t>
            </a:r>
            <a:r>
              <a:rPr lang="pt-PT" sz="2800" dirty="0" err="1" smtClean="0"/>
              <a:t>focussed</a:t>
            </a:r>
            <a:r>
              <a:rPr lang="pt-PT" sz="2800" dirty="0" smtClean="0"/>
              <a:t> </a:t>
            </a:r>
            <a:r>
              <a:rPr lang="pt-PT" sz="2800" dirty="0" err="1" smtClean="0"/>
              <a:t>topic</a:t>
            </a:r>
            <a:r>
              <a:rPr lang="pt-PT" sz="2800" dirty="0" smtClean="0"/>
              <a:t> </a:t>
            </a:r>
            <a:r>
              <a:rPr lang="pt-PT" sz="2800" dirty="0" err="1" smtClean="0"/>
              <a:t>sentence</a:t>
            </a:r>
            <a:r>
              <a:rPr lang="pt-PT" sz="2800" dirty="0" smtClean="0"/>
              <a:t>.</a:t>
            </a:r>
            <a:endParaRPr lang="pt-PT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188599" y="4869160"/>
            <a:ext cx="4608512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PT" sz="2800" dirty="0" err="1" smtClean="0"/>
              <a:t>Presumed</a:t>
            </a:r>
            <a:r>
              <a:rPr lang="pt-PT" sz="2800" dirty="0" smtClean="0"/>
              <a:t> </a:t>
            </a:r>
            <a:r>
              <a:rPr lang="pt-PT" sz="2800" dirty="0" err="1" smtClean="0"/>
              <a:t>participant</a:t>
            </a:r>
            <a:r>
              <a:rPr lang="pt-PT" sz="2800" dirty="0" smtClean="0"/>
              <a:t> </a:t>
            </a:r>
            <a:r>
              <a:rPr lang="pt-PT" sz="2800" dirty="0" err="1" smtClean="0"/>
              <a:t>composes</a:t>
            </a:r>
            <a:r>
              <a:rPr lang="pt-PT" sz="2800" dirty="0" smtClean="0"/>
              <a:t> </a:t>
            </a:r>
            <a:r>
              <a:rPr lang="pt-PT" sz="2800" dirty="0" err="1" smtClean="0"/>
              <a:t>theme</a:t>
            </a:r>
            <a:r>
              <a:rPr lang="pt-PT" sz="2800" dirty="0" smtClean="0"/>
              <a:t> in </a:t>
            </a:r>
            <a:r>
              <a:rPr lang="pt-PT" sz="2800" dirty="0" err="1" smtClean="0"/>
              <a:t>constant</a:t>
            </a:r>
            <a:r>
              <a:rPr lang="pt-PT" sz="2800" dirty="0" smtClean="0"/>
              <a:t> </a:t>
            </a:r>
            <a:r>
              <a:rPr lang="pt-PT" sz="2800" dirty="0" err="1" smtClean="0"/>
              <a:t>thematic</a:t>
            </a:r>
            <a:r>
              <a:rPr lang="pt-PT" sz="2800" dirty="0" smtClean="0"/>
              <a:t> </a:t>
            </a:r>
            <a:r>
              <a:rPr lang="pt-PT" sz="2800" dirty="0" err="1" smtClean="0"/>
              <a:t>pattern</a:t>
            </a:r>
            <a:endParaRPr lang="pt-PT" sz="2800" dirty="0"/>
          </a:p>
        </p:txBody>
      </p:sp>
      <p:sp>
        <p:nvSpPr>
          <p:cNvPr id="8" name="Oval 7"/>
          <p:cNvSpPr/>
          <p:nvPr/>
        </p:nvSpPr>
        <p:spPr>
          <a:xfrm>
            <a:off x="2188599" y="3501008"/>
            <a:ext cx="2167377" cy="50405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816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PT" sz="3600" dirty="0" err="1" smtClean="0"/>
              <a:t>Clause</a:t>
            </a:r>
            <a:r>
              <a:rPr lang="pt-PT" sz="3600" dirty="0" smtClean="0"/>
              <a:t> </a:t>
            </a:r>
            <a:r>
              <a:rPr lang="pt-PT" sz="3600" dirty="0" err="1" smtClean="0"/>
              <a:t>structure</a:t>
            </a:r>
            <a:endParaRPr lang="pt-PT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5874925"/>
              </p:ext>
            </p:extLst>
          </p:nvPr>
        </p:nvGraphicFramePr>
        <p:xfrm>
          <a:off x="611560" y="3605572"/>
          <a:ext cx="8229600" cy="13716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PT" sz="2400" dirty="0" err="1" smtClean="0"/>
                        <a:t>Independent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clause</a:t>
                      </a:r>
                      <a:endParaRPr lang="pt-PT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What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was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being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produced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changed</a:t>
                      </a:r>
                      <a:r>
                        <a:rPr lang="pt-PT" sz="2400" dirty="0" smtClean="0"/>
                        <a:t>.</a:t>
                      </a:r>
                      <a:endParaRPr lang="pt-PT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Subject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Verbal </a:t>
                      </a:r>
                      <a:r>
                        <a:rPr lang="pt-PT" sz="2400" dirty="0" err="1" smtClean="0"/>
                        <a:t>group</a:t>
                      </a:r>
                      <a:r>
                        <a:rPr lang="pt-PT" sz="2400" dirty="0" smtClean="0"/>
                        <a:t>.</a:t>
                      </a:r>
                      <a:endParaRPr lang="pt-PT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5464760" y="4016749"/>
            <a:ext cx="547400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noFill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84785" y="2525995"/>
            <a:ext cx="4032448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PT" sz="2400" dirty="0" err="1" smtClean="0"/>
              <a:t>Finite</a:t>
            </a:r>
            <a:r>
              <a:rPr lang="pt-PT" sz="2400" dirty="0" smtClean="0"/>
              <a:t> </a:t>
            </a:r>
            <a:r>
              <a:rPr lang="pt-PT" sz="2400" dirty="0" err="1" smtClean="0"/>
              <a:t>verb</a:t>
            </a:r>
            <a:r>
              <a:rPr lang="pt-PT" sz="2400" dirty="0" smtClean="0"/>
              <a:t> = </a:t>
            </a:r>
            <a:r>
              <a:rPr lang="pt-PT" sz="2400" dirty="0" err="1" smtClean="0"/>
              <a:t>conjugated</a:t>
            </a:r>
            <a:r>
              <a:rPr lang="pt-PT" sz="2400" dirty="0" smtClean="0"/>
              <a:t> in a </a:t>
            </a:r>
            <a:r>
              <a:rPr lang="pt-PT" sz="2400" dirty="0" err="1" smtClean="0"/>
              <a:t>tense</a:t>
            </a:r>
            <a:endParaRPr lang="pt-PT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619672" y="1700808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err="1" smtClean="0"/>
              <a:t>What</a:t>
            </a:r>
            <a:r>
              <a:rPr lang="pt-PT" sz="2400" dirty="0" smtClean="0"/>
              <a:t> </a:t>
            </a:r>
            <a:r>
              <a:rPr lang="pt-PT" sz="2400" dirty="0" err="1" smtClean="0"/>
              <a:t>was</a:t>
            </a:r>
            <a:r>
              <a:rPr lang="pt-PT" sz="2400" dirty="0" smtClean="0"/>
              <a:t> </a:t>
            </a:r>
            <a:r>
              <a:rPr lang="pt-PT" sz="2400" dirty="0" err="1" smtClean="0"/>
              <a:t>being</a:t>
            </a:r>
            <a:r>
              <a:rPr lang="pt-PT" sz="2400" dirty="0" smtClean="0"/>
              <a:t> </a:t>
            </a:r>
            <a:r>
              <a:rPr lang="pt-PT" sz="2400" dirty="0" err="1" smtClean="0"/>
              <a:t>produced</a:t>
            </a:r>
            <a:r>
              <a:rPr lang="pt-PT" sz="2400" dirty="0" smtClean="0"/>
              <a:t> </a:t>
            </a:r>
            <a:r>
              <a:rPr lang="pt-PT" sz="2400" dirty="0" err="1" smtClean="0"/>
              <a:t>changed</a:t>
            </a:r>
            <a:r>
              <a:rPr lang="pt-PT" sz="2400" dirty="0" smtClean="0"/>
              <a:t>.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349446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PT" sz="3600" dirty="0" err="1" smtClean="0"/>
              <a:t>Clause</a:t>
            </a:r>
            <a:r>
              <a:rPr lang="pt-PT" sz="3600" dirty="0" smtClean="0"/>
              <a:t> </a:t>
            </a:r>
            <a:r>
              <a:rPr lang="pt-PT" sz="3600" dirty="0" err="1" smtClean="0"/>
              <a:t>structure</a:t>
            </a:r>
            <a:endParaRPr lang="pt-PT" sz="3600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499145"/>
              </p:ext>
            </p:extLst>
          </p:nvPr>
        </p:nvGraphicFramePr>
        <p:xfrm>
          <a:off x="683568" y="2528900"/>
          <a:ext cx="8229600" cy="17373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800200"/>
                <a:gridCol w="1872208"/>
                <a:gridCol w="4557192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PT" sz="2400" dirty="0" err="1" smtClean="0"/>
                        <a:t>Independent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clause</a:t>
                      </a:r>
                      <a:endParaRPr lang="pt-PT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Companies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tried</a:t>
                      </a:r>
                      <a:r>
                        <a:rPr lang="pt-PT" sz="2400" dirty="0" smtClean="0"/>
                        <a:t> to </a:t>
                      </a:r>
                      <a:r>
                        <a:rPr lang="pt-PT" sz="2400" dirty="0" err="1" smtClean="0"/>
                        <a:t>find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substitutes</a:t>
                      </a:r>
                      <a:r>
                        <a:rPr lang="pt-PT" sz="2400" dirty="0" smtClean="0"/>
                        <a:t> for </a:t>
                      </a:r>
                      <a:r>
                        <a:rPr lang="pt-PT" sz="2400" dirty="0" err="1" smtClean="0"/>
                        <a:t>expensive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oil-based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products</a:t>
                      </a:r>
                      <a:endParaRPr lang="pt-PT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Subject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Verbal </a:t>
                      </a:r>
                      <a:r>
                        <a:rPr lang="pt-PT" sz="2400" dirty="0" err="1" smtClean="0"/>
                        <a:t>group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Complement</a:t>
                      </a:r>
                      <a:r>
                        <a:rPr lang="pt-PT" sz="2400" dirty="0" smtClean="0"/>
                        <a:t> </a:t>
                      </a:r>
                      <a:endParaRPr lang="pt-PT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3565984"/>
              </p:ext>
            </p:extLst>
          </p:nvPr>
        </p:nvGraphicFramePr>
        <p:xfrm>
          <a:off x="611560" y="4462741"/>
          <a:ext cx="8280920" cy="13716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723987"/>
                <a:gridCol w="2723987"/>
                <a:gridCol w="2832946"/>
              </a:tblGrid>
              <a:tr h="122416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dirty="0" err="1" smtClean="0"/>
                        <a:t>Dependent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clause</a:t>
                      </a:r>
                      <a:r>
                        <a:rPr lang="pt-PT" sz="2400" dirty="0" smtClean="0"/>
                        <a:t> (</a:t>
                      </a:r>
                      <a:r>
                        <a:rPr lang="pt-PT" sz="2400" dirty="0" err="1" smtClean="0"/>
                        <a:t>finite</a:t>
                      </a:r>
                      <a:r>
                        <a:rPr lang="pt-PT" sz="2400" dirty="0" smtClean="0"/>
                        <a:t>)</a:t>
                      </a:r>
                      <a:endParaRPr lang="pt-PT" sz="24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because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their</a:t>
                      </a:r>
                      <a:r>
                        <a:rPr lang="pt-PT" sz="2400" baseline="0" dirty="0" smtClean="0"/>
                        <a:t> </a:t>
                      </a:r>
                      <a:r>
                        <a:rPr lang="pt-PT" sz="2400" baseline="0" dirty="0" err="1" smtClean="0"/>
                        <a:t>consumption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was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dropping</a:t>
                      </a:r>
                      <a:endParaRPr lang="pt-PT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Conjunction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Subject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Verbal </a:t>
                      </a:r>
                      <a:r>
                        <a:rPr lang="pt-PT" sz="2400" dirty="0" err="1" smtClean="0"/>
                        <a:t>group</a:t>
                      </a:r>
                      <a:endParaRPr lang="pt-PT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2506896" y="3104964"/>
            <a:ext cx="768959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noFill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27784" y="1976066"/>
            <a:ext cx="522640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PT" sz="2400" dirty="0" err="1" smtClean="0"/>
              <a:t>Finite</a:t>
            </a:r>
            <a:r>
              <a:rPr lang="pt-PT" sz="2400" dirty="0" smtClean="0"/>
              <a:t> </a:t>
            </a:r>
            <a:r>
              <a:rPr lang="pt-PT" sz="2400" dirty="0" err="1" smtClean="0"/>
              <a:t>verb</a:t>
            </a:r>
            <a:r>
              <a:rPr lang="pt-PT" sz="2400" dirty="0" smtClean="0"/>
              <a:t> = </a:t>
            </a:r>
            <a:r>
              <a:rPr lang="pt-PT" sz="2400" dirty="0" err="1" smtClean="0"/>
              <a:t>conjugated</a:t>
            </a:r>
            <a:r>
              <a:rPr lang="pt-PT" sz="2400" dirty="0" smtClean="0"/>
              <a:t> in a </a:t>
            </a:r>
            <a:r>
              <a:rPr lang="pt-PT" sz="2400" dirty="0" err="1" smtClean="0"/>
              <a:t>tense</a:t>
            </a:r>
            <a:endParaRPr lang="pt-PT" sz="2400" dirty="0"/>
          </a:p>
        </p:txBody>
      </p:sp>
      <p:sp>
        <p:nvSpPr>
          <p:cNvPr id="11" name="Oval 10"/>
          <p:cNvSpPr/>
          <p:nvPr/>
        </p:nvSpPr>
        <p:spPr>
          <a:xfrm>
            <a:off x="5940152" y="5013176"/>
            <a:ext cx="2232248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noFill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19257" y="5894289"/>
            <a:ext cx="4104456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PT" sz="2400" dirty="0" smtClean="0"/>
              <a:t>A </a:t>
            </a:r>
            <a:r>
              <a:rPr lang="pt-PT" sz="2400" dirty="0" err="1" smtClean="0"/>
              <a:t>dependent</a:t>
            </a:r>
            <a:r>
              <a:rPr lang="pt-PT" sz="2400" dirty="0" smtClean="0"/>
              <a:t> </a:t>
            </a:r>
            <a:r>
              <a:rPr lang="pt-PT" sz="2400" dirty="0" err="1" smtClean="0"/>
              <a:t>clause</a:t>
            </a:r>
            <a:r>
              <a:rPr lang="pt-PT" sz="2400" dirty="0" smtClean="0"/>
              <a:t> </a:t>
            </a:r>
            <a:r>
              <a:rPr lang="pt-PT" sz="2400" dirty="0" err="1" smtClean="0"/>
              <a:t>cannot</a:t>
            </a:r>
            <a:r>
              <a:rPr lang="pt-PT" sz="2400" dirty="0" smtClean="0"/>
              <a:t> stand </a:t>
            </a:r>
            <a:r>
              <a:rPr lang="pt-PT" sz="2400" dirty="0" err="1" smtClean="0"/>
              <a:t>alone</a:t>
            </a:r>
            <a:r>
              <a:rPr lang="pt-PT" sz="2400" dirty="0" smtClean="0"/>
              <a:t> as a </a:t>
            </a:r>
            <a:r>
              <a:rPr lang="pt-PT" sz="2400" dirty="0" err="1" smtClean="0"/>
              <a:t>sentence</a:t>
            </a:r>
            <a:r>
              <a:rPr lang="pt-PT" sz="2400" dirty="0" smtClean="0"/>
              <a:t>.</a:t>
            </a:r>
            <a:endParaRPr lang="pt-PT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052736"/>
            <a:ext cx="85845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 err="1" smtClean="0"/>
              <a:t>Companies</a:t>
            </a:r>
            <a:r>
              <a:rPr lang="pt-PT" sz="2400" dirty="0" smtClean="0"/>
              <a:t> </a:t>
            </a:r>
            <a:r>
              <a:rPr lang="pt-PT" sz="2400" dirty="0" err="1" smtClean="0"/>
              <a:t>tried</a:t>
            </a:r>
            <a:r>
              <a:rPr lang="pt-PT" sz="2400" dirty="0" smtClean="0"/>
              <a:t> to </a:t>
            </a:r>
            <a:r>
              <a:rPr lang="pt-PT" sz="2400" dirty="0" err="1" smtClean="0"/>
              <a:t>find</a:t>
            </a:r>
            <a:r>
              <a:rPr lang="pt-PT" sz="2400" dirty="0" smtClean="0"/>
              <a:t> </a:t>
            </a:r>
            <a:r>
              <a:rPr lang="pt-PT" sz="2400" dirty="0" err="1" smtClean="0"/>
              <a:t>substitues</a:t>
            </a:r>
            <a:r>
              <a:rPr lang="pt-PT" sz="2400" dirty="0" smtClean="0"/>
              <a:t> for </a:t>
            </a:r>
            <a:r>
              <a:rPr lang="pt-PT" sz="2400" dirty="0" err="1" smtClean="0"/>
              <a:t>expensive</a:t>
            </a:r>
            <a:r>
              <a:rPr lang="pt-PT" sz="2400" dirty="0" smtClean="0"/>
              <a:t> </a:t>
            </a:r>
            <a:r>
              <a:rPr lang="pt-PT" sz="2400" dirty="0" err="1" smtClean="0"/>
              <a:t>oil-based</a:t>
            </a:r>
            <a:r>
              <a:rPr lang="pt-PT" sz="2400" dirty="0" smtClean="0"/>
              <a:t> </a:t>
            </a:r>
            <a:r>
              <a:rPr lang="pt-PT" sz="2400" dirty="0" err="1" smtClean="0"/>
              <a:t>products</a:t>
            </a:r>
            <a:endParaRPr lang="pt-PT" sz="2400" dirty="0" smtClean="0"/>
          </a:p>
          <a:p>
            <a:r>
              <a:rPr lang="pt-PT" sz="2400" dirty="0" err="1" smtClean="0"/>
              <a:t>because</a:t>
            </a:r>
            <a:r>
              <a:rPr lang="pt-PT" sz="2400" dirty="0" smtClean="0"/>
              <a:t> </a:t>
            </a:r>
            <a:r>
              <a:rPr lang="pt-PT" sz="2400" dirty="0" err="1" smtClean="0"/>
              <a:t>their</a:t>
            </a:r>
            <a:r>
              <a:rPr lang="pt-PT" sz="2400" dirty="0" smtClean="0"/>
              <a:t> </a:t>
            </a:r>
            <a:r>
              <a:rPr lang="pt-PT" sz="2400" dirty="0" err="1" smtClean="0"/>
              <a:t>consumption</a:t>
            </a:r>
            <a:r>
              <a:rPr lang="pt-PT" sz="2400" dirty="0" smtClean="0"/>
              <a:t> </a:t>
            </a:r>
            <a:r>
              <a:rPr lang="pt-PT" sz="2400" dirty="0" err="1" smtClean="0"/>
              <a:t>was</a:t>
            </a:r>
            <a:r>
              <a:rPr lang="pt-PT" sz="2400" dirty="0" smtClean="0"/>
              <a:t> </a:t>
            </a:r>
            <a:r>
              <a:rPr lang="pt-PT" sz="2400" dirty="0" err="1" smtClean="0"/>
              <a:t>dropping</a:t>
            </a:r>
            <a:r>
              <a:rPr lang="pt-PT" sz="2400" dirty="0" smtClean="0"/>
              <a:t>.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417244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PT" sz="3600" dirty="0" err="1" smtClean="0"/>
              <a:t>Clause</a:t>
            </a:r>
            <a:r>
              <a:rPr lang="pt-PT" sz="3600" dirty="0" smtClean="0"/>
              <a:t> </a:t>
            </a:r>
            <a:r>
              <a:rPr lang="pt-PT" sz="3600" dirty="0" err="1" smtClean="0"/>
              <a:t>structure</a:t>
            </a:r>
            <a:endParaRPr lang="pt-PT" sz="3600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3321963"/>
              </p:ext>
            </p:extLst>
          </p:nvPr>
        </p:nvGraphicFramePr>
        <p:xfrm>
          <a:off x="683568" y="2528900"/>
          <a:ext cx="8229600" cy="17373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800200"/>
                <a:gridCol w="1872208"/>
                <a:gridCol w="4557192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PT" sz="2400" dirty="0" err="1" smtClean="0"/>
                        <a:t>Independent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clause</a:t>
                      </a:r>
                      <a:endParaRPr lang="pt-PT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Companies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tried</a:t>
                      </a:r>
                      <a:r>
                        <a:rPr lang="pt-PT" sz="2400" dirty="0" smtClean="0"/>
                        <a:t> to </a:t>
                      </a:r>
                      <a:r>
                        <a:rPr lang="pt-PT" sz="2400" dirty="0" err="1" smtClean="0"/>
                        <a:t>find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substitutes</a:t>
                      </a:r>
                      <a:r>
                        <a:rPr lang="pt-PT" sz="2400" dirty="0" smtClean="0"/>
                        <a:t> for </a:t>
                      </a:r>
                      <a:r>
                        <a:rPr lang="pt-PT" sz="2400" dirty="0" err="1" smtClean="0"/>
                        <a:t>expensive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oil-based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products</a:t>
                      </a:r>
                      <a:endParaRPr lang="pt-PT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Subject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Verbal </a:t>
                      </a:r>
                      <a:r>
                        <a:rPr lang="pt-PT" sz="2400" dirty="0" err="1" smtClean="0"/>
                        <a:t>group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Complement</a:t>
                      </a:r>
                      <a:r>
                        <a:rPr lang="pt-PT" sz="2400" dirty="0" smtClean="0"/>
                        <a:t> </a:t>
                      </a:r>
                      <a:endParaRPr lang="pt-PT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207572"/>
              </p:ext>
            </p:extLst>
          </p:nvPr>
        </p:nvGraphicFramePr>
        <p:xfrm>
          <a:off x="715972" y="4390190"/>
          <a:ext cx="8280920" cy="13716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723987"/>
                <a:gridCol w="2723987"/>
                <a:gridCol w="2832946"/>
              </a:tblGrid>
              <a:tr h="37084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dirty="0" err="1" smtClean="0"/>
                        <a:t>Dependent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clause</a:t>
                      </a:r>
                      <a:r>
                        <a:rPr lang="pt-PT" sz="2400" dirty="0" smtClean="0"/>
                        <a:t> (non-</a:t>
                      </a:r>
                      <a:r>
                        <a:rPr lang="pt-PT" sz="2400" dirty="0" err="1" smtClean="0"/>
                        <a:t>finite</a:t>
                      </a:r>
                      <a:r>
                        <a:rPr lang="pt-PT" sz="2400" dirty="0" smtClean="0"/>
                        <a:t>)</a:t>
                      </a:r>
                      <a:endParaRPr lang="pt-PT" sz="24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to </a:t>
                      </a:r>
                      <a:r>
                        <a:rPr lang="pt-PT" sz="2400" dirty="0" err="1" smtClean="0"/>
                        <a:t>save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money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Non-</a:t>
                      </a:r>
                      <a:r>
                        <a:rPr lang="pt-PT" sz="2400" dirty="0" err="1" smtClean="0"/>
                        <a:t>finite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verb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Complement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715972" y="4869160"/>
            <a:ext cx="1263740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TextBox 3"/>
          <p:cNvSpPr txBox="1"/>
          <p:nvPr/>
        </p:nvSpPr>
        <p:spPr>
          <a:xfrm>
            <a:off x="683568" y="5772165"/>
            <a:ext cx="288032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PT" sz="2400" dirty="0" smtClean="0"/>
              <a:t>A non-</a:t>
            </a:r>
            <a:r>
              <a:rPr lang="pt-PT" sz="2400" dirty="0" err="1" smtClean="0"/>
              <a:t>finite</a:t>
            </a:r>
            <a:r>
              <a:rPr lang="pt-PT" sz="2400" dirty="0" smtClean="0"/>
              <a:t> </a:t>
            </a:r>
            <a:r>
              <a:rPr lang="pt-PT" sz="2400" dirty="0" err="1" smtClean="0"/>
              <a:t>clause</a:t>
            </a:r>
            <a:r>
              <a:rPr lang="pt-PT" sz="2400" dirty="0" smtClean="0"/>
              <a:t> </a:t>
            </a:r>
            <a:r>
              <a:rPr lang="pt-PT" sz="2400" dirty="0" err="1" smtClean="0"/>
              <a:t>is</a:t>
            </a:r>
            <a:r>
              <a:rPr lang="pt-PT" sz="2400" dirty="0" smtClean="0"/>
              <a:t> </a:t>
            </a:r>
            <a:r>
              <a:rPr lang="pt-PT" sz="2400" dirty="0" err="1" smtClean="0"/>
              <a:t>not</a:t>
            </a:r>
            <a:r>
              <a:rPr lang="pt-PT" sz="2400" dirty="0" smtClean="0"/>
              <a:t> </a:t>
            </a:r>
            <a:r>
              <a:rPr lang="pt-PT" sz="2400" dirty="0" err="1" smtClean="0"/>
              <a:t>marked</a:t>
            </a:r>
            <a:r>
              <a:rPr lang="pt-PT" sz="2400" dirty="0" smtClean="0"/>
              <a:t> for </a:t>
            </a:r>
            <a:r>
              <a:rPr lang="pt-PT" sz="2400" dirty="0" err="1" smtClean="0"/>
              <a:t>tense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294414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PT" sz="3600" dirty="0" err="1" smtClean="0"/>
              <a:t>Run-on</a:t>
            </a:r>
            <a:r>
              <a:rPr lang="pt-PT" sz="3600" dirty="0" smtClean="0"/>
              <a:t> </a:t>
            </a:r>
            <a:r>
              <a:rPr lang="pt-PT" sz="3600" dirty="0" err="1" smtClean="0"/>
              <a:t>sentence</a:t>
            </a:r>
            <a:r>
              <a:rPr lang="pt-PT" sz="3600" dirty="0" smtClean="0"/>
              <a:t> = </a:t>
            </a:r>
            <a:r>
              <a:rPr lang="pt-PT" sz="3600" dirty="0" err="1" smtClean="0"/>
              <a:t>ungrammatical</a:t>
            </a:r>
            <a:endParaRPr lang="pt-PT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25658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PT" sz="2800" dirty="0" err="1"/>
              <a:t>What</a:t>
            </a:r>
            <a:r>
              <a:rPr lang="pt-PT" sz="2800" dirty="0"/>
              <a:t> </a:t>
            </a:r>
            <a:r>
              <a:rPr lang="pt-PT" sz="2800" dirty="0" err="1"/>
              <a:t>was</a:t>
            </a:r>
            <a:r>
              <a:rPr lang="pt-PT" sz="2800" dirty="0"/>
              <a:t> </a:t>
            </a:r>
            <a:r>
              <a:rPr lang="pt-PT" sz="2800" dirty="0" err="1"/>
              <a:t>being</a:t>
            </a:r>
            <a:r>
              <a:rPr lang="pt-PT" sz="2800" dirty="0"/>
              <a:t> </a:t>
            </a:r>
            <a:r>
              <a:rPr lang="pt-PT" sz="2800" dirty="0" err="1"/>
              <a:t>produced</a:t>
            </a:r>
            <a:r>
              <a:rPr lang="pt-PT" sz="2800" dirty="0"/>
              <a:t> </a:t>
            </a:r>
            <a:r>
              <a:rPr lang="pt-PT" sz="2800" dirty="0" err="1"/>
              <a:t>changed</a:t>
            </a:r>
            <a:r>
              <a:rPr lang="pt-PT" sz="2800" dirty="0"/>
              <a:t>, </a:t>
            </a:r>
            <a:r>
              <a:rPr lang="pt-PT" sz="2800" dirty="0" err="1"/>
              <a:t>companies</a:t>
            </a:r>
            <a:r>
              <a:rPr lang="pt-PT" sz="2800" dirty="0"/>
              <a:t> </a:t>
            </a:r>
            <a:r>
              <a:rPr lang="pt-PT" sz="2800" dirty="0" err="1"/>
              <a:t>tried</a:t>
            </a:r>
            <a:r>
              <a:rPr lang="pt-PT" sz="2800" dirty="0"/>
              <a:t> to </a:t>
            </a:r>
            <a:r>
              <a:rPr lang="pt-PT" sz="2800" dirty="0" err="1"/>
              <a:t>find</a:t>
            </a:r>
            <a:r>
              <a:rPr lang="pt-PT" sz="2800" dirty="0"/>
              <a:t> </a:t>
            </a:r>
            <a:r>
              <a:rPr lang="pt-PT" sz="2800" dirty="0" err="1"/>
              <a:t>substitutes</a:t>
            </a:r>
            <a:r>
              <a:rPr lang="pt-PT" sz="2800" dirty="0"/>
              <a:t> for </a:t>
            </a:r>
            <a:r>
              <a:rPr lang="pt-PT" sz="2800" dirty="0" err="1"/>
              <a:t>expensive</a:t>
            </a:r>
            <a:r>
              <a:rPr lang="pt-PT" sz="2800" dirty="0"/>
              <a:t> </a:t>
            </a:r>
            <a:r>
              <a:rPr lang="pt-PT" sz="2800" dirty="0" err="1"/>
              <a:t>oil-based</a:t>
            </a:r>
            <a:r>
              <a:rPr lang="pt-PT" sz="2800" dirty="0"/>
              <a:t> </a:t>
            </a:r>
            <a:r>
              <a:rPr lang="pt-PT" sz="2800" dirty="0" err="1"/>
              <a:t>products</a:t>
            </a:r>
            <a:r>
              <a:rPr lang="pt-PT" sz="2800" dirty="0"/>
              <a:t> </a:t>
            </a:r>
            <a:r>
              <a:rPr lang="pt-PT" sz="2800" dirty="0" err="1"/>
              <a:t>because</a:t>
            </a:r>
            <a:r>
              <a:rPr lang="pt-PT" sz="2800" dirty="0"/>
              <a:t> </a:t>
            </a:r>
            <a:r>
              <a:rPr lang="pt-PT" sz="2800" dirty="0" err="1"/>
              <a:t>their</a:t>
            </a:r>
            <a:r>
              <a:rPr lang="pt-PT" sz="2800" dirty="0"/>
              <a:t> </a:t>
            </a:r>
            <a:r>
              <a:rPr lang="pt-PT" sz="2800" dirty="0" err="1"/>
              <a:t>consumption</a:t>
            </a:r>
            <a:r>
              <a:rPr lang="pt-PT" sz="2800" dirty="0"/>
              <a:t> </a:t>
            </a:r>
            <a:r>
              <a:rPr lang="pt-PT" sz="2800" dirty="0" err="1"/>
              <a:t>was</a:t>
            </a:r>
            <a:r>
              <a:rPr lang="pt-PT" sz="2800" dirty="0"/>
              <a:t> </a:t>
            </a:r>
            <a:r>
              <a:rPr lang="pt-PT" sz="2800" dirty="0" err="1" smtClean="0"/>
              <a:t>dropping</a:t>
            </a:r>
            <a:r>
              <a:rPr lang="pt-PT" sz="2800" dirty="0" smtClean="0"/>
              <a:t>.</a:t>
            </a:r>
          </a:p>
          <a:p>
            <a:endParaRPr lang="pt-PT" sz="2800" dirty="0"/>
          </a:p>
          <a:p>
            <a:r>
              <a:rPr lang="pt-PT" sz="2800" dirty="0" err="1"/>
              <a:t>What</a:t>
            </a:r>
            <a:r>
              <a:rPr lang="pt-PT" sz="2800" dirty="0"/>
              <a:t> </a:t>
            </a:r>
            <a:r>
              <a:rPr lang="pt-PT" sz="2800" dirty="0" err="1"/>
              <a:t>was</a:t>
            </a:r>
            <a:r>
              <a:rPr lang="pt-PT" sz="2800" dirty="0"/>
              <a:t> </a:t>
            </a:r>
            <a:r>
              <a:rPr lang="pt-PT" sz="2800" dirty="0" err="1"/>
              <a:t>being</a:t>
            </a:r>
            <a:r>
              <a:rPr lang="pt-PT" sz="2800" dirty="0"/>
              <a:t> </a:t>
            </a:r>
            <a:r>
              <a:rPr lang="pt-PT" sz="2800" dirty="0" err="1"/>
              <a:t>produced</a:t>
            </a:r>
            <a:r>
              <a:rPr lang="pt-PT" sz="2800" dirty="0"/>
              <a:t> </a:t>
            </a:r>
            <a:r>
              <a:rPr lang="pt-PT" sz="2800" dirty="0" err="1" smtClean="0"/>
              <a:t>changed</a:t>
            </a:r>
            <a:r>
              <a:rPr lang="pt-PT" sz="2800" dirty="0" smtClean="0"/>
              <a:t>. </a:t>
            </a:r>
            <a:r>
              <a:rPr lang="pt-PT" sz="2800" dirty="0" err="1" smtClean="0"/>
              <a:t>Companies</a:t>
            </a:r>
            <a:r>
              <a:rPr lang="pt-PT" sz="2800" dirty="0" smtClean="0"/>
              <a:t> </a:t>
            </a:r>
            <a:r>
              <a:rPr lang="pt-PT" sz="2800" dirty="0" err="1"/>
              <a:t>tried</a:t>
            </a:r>
            <a:r>
              <a:rPr lang="pt-PT" sz="2800" dirty="0"/>
              <a:t> to </a:t>
            </a:r>
            <a:r>
              <a:rPr lang="pt-PT" sz="2800" dirty="0" err="1"/>
              <a:t>find</a:t>
            </a:r>
            <a:r>
              <a:rPr lang="pt-PT" sz="2800" dirty="0"/>
              <a:t> </a:t>
            </a:r>
            <a:r>
              <a:rPr lang="pt-PT" sz="2800" dirty="0" err="1"/>
              <a:t>substitutes</a:t>
            </a:r>
            <a:r>
              <a:rPr lang="pt-PT" sz="2800" dirty="0"/>
              <a:t> for </a:t>
            </a:r>
            <a:r>
              <a:rPr lang="pt-PT" sz="2800" dirty="0" err="1"/>
              <a:t>expensive</a:t>
            </a:r>
            <a:r>
              <a:rPr lang="pt-PT" sz="2800" dirty="0"/>
              <a:t> </a:t>
            </a:r>
            <a:r>
              <a:rPr lang="pt-PT" sz="2800" dirty="0" err="1"/>
              <a:t>oil-based</a:t>
            </a:r>
            <a:r>
              <a:rPr lang="pt-PT" sz="2800" dirty="0"/>
              <a:t> </a:t>
            </a:r>
            <a:r>
              <a:rPr lang="pt-PT" sz="2800" dirty="0" err="1"/>
              <a:t>products</a:t>
            </a:r>
            <a:r>
              <a:rPr lang="pt-PT" sz="2800" dirty="0"/>
              <a:t> </a:t>
            </a:r>
            <a:r>
              <a:rPr lang="pt-PT" sz="2800" dirty="0" err="1"/>
              <a:t>because</a:t>
            </a:r>
            <a:r>
              <a:rPr lang="pt-PT" sz="2800" dirty="0"/>
              <a:t> </a:t>
            </a:r>
            <a:r>
              <a:rPr lang="pt-PT" sz="2800" dirty="0" err="1"/>
              <a:t>their</a:t>
            </a:r>
            <a:r>
              <a:rPr lang="pt-PT" sz="2800" dirty="0"/>
              <a:t> </a:t>
            </a:r>
            <a:r>
              <a:rPr lang="pt-PT" sz="2800" dirty="0" err="1"/>
              <a:t>consumption</a:t>
            </a:r>
            <a:r>
              <a:rPr lang="pt-PT" sz="2800" dirty="0"/>
              <a:t> </a:t>
            </a:r>
            <a:r>
              <a:rPr lang="pt-PT" sz="2800" dirty="0" err="1"/>
              <a:t>was</a:t>
            </a:r>
            <a:r>
              <a:rPr lang="pt-PT" sz="2800" dirty="0"/>
              <a:t> </a:t>
            </a:r>
            <a:r>
              <a:rPr lang="pt-PT" sz="2800" dirty="0" err="1"/>
              <a:t>dropping</a:t>
            </a:r>
            <a:r>
              <a:rPr lang="pt-PT" sz="2800" dirty="0" smtClean="0"/>
              <a:t>.</a:t>
            </a:r>
          </a:p>
          <a:p>
            <a:r>
              <a:rPr lang="pt-PT" sz="2800" dirty="0" err="1"/>
              <a:t>What</a:t>
            </a:r>
            <a:r>
              <a:rPr lang="pt-PT" sz="2800" dirty="0"/>
              <a:t> </a:t>
            </a:r>
            <a:r>
              <a:rPr lang="pt-PT" sz="2800" dirty="0" err="1"/>
              <a:t>was</a:t>
            </a:r>
            <a:r>
              <a:rPr lang="pt-PT" sz="2800" dirty="0"/>
              <a:t> </a:t>
            </a:r>
            <a:r>
              <a:rPr lang="pt-PT" sz="2800" dirty="0" err="1"/>
              <a:t>being</a:t>
            </a:r>
            <a:r>
              <a:rPr lang="pt-PT" sz="2800" dirty="0"/>
              <a:t> </a:t>
            </a:r>
            <a:r>
              <a:rPr lang="pt-PT" sz="2800" dirty="0" err="1"/>
              <a:t>produced</a:t>
            </a:r>
            <a:r>
              <a:rPr lang="pt-PT" sz="2800" dirty="0"/>
              <a:t> </a:t>
            </a:r>
            <a:r>
              <a:rPr lang="pt-PT" sz="2800" dirty="0" err="1" smtClean="0"/>
              <a:t>changed</a:t>
            </a:r>
            <a:r>
              <a:rPr lang="pt-PT" sz="2800" dirty="0" smtClean="0"/>
              <a:t> </a:t>
            </a:r>
            <a:r>
              <a:rPr lang="pt-PT" sz="2800" dirty="0" err="1" smtClean="0"/>
              <a:t>because</a:t>
            </a:r>
            <a:r>
              <a:rPr lang="pt-PT" sz="2800" dirty="0" smtClean="0"/>
              <a:t> </a:t>
            </a:r>
            <a:r>
              <a:rPr lang="pt-PT" sz="2800" dirty="0" err="1" smtClean="0"/>
              <a:t>companies</a:t>
            </a:r>
            <a:r>
              <a:rPr lang="pt-PT" sz="2800" dirty="0" smtClean="0"/>
              <a:t> </a:t>
            </a:r>
            <a:r>
              <a:rPr lang="pt-PT" sz="2800" dirty="0" err="1"/>
              <a:t>tried</a:t>
            </a:r>
            <a:r>
              <a:rPr lang="pt-PT" sz="2800" dirty="0"/>
              <a:t> to </a:t>
            </a:r>
            <a:r>
              <a:rPr lang="pt-PT" sz="2800" dirty="0" err="1"/>
              <a:t>find</a:t>
            </a:r>
            <a:r>
              <a:rPr lang="pt-PT" sz="2800" dirty="0"/>
              <a:t> </a:t>
            </a:r>
            <a:r>
              <a:rPr lang="pt-PT" sz="2800" dirty="0" err="1"/>
              <a:t>substitutes</a:t>
            </a:r>
            <a:r>
              <a:rPr lang="pt-PT" sz="2800" dirty="0"/>
              <a:t> for </a:t>
            </a:r>
            <a:r>
              <a:rPr lang="pt-PT" sz="2800" dirty="0" err="1"/>
              <a:t>expensive</a:t>
            </a:r>
            <a:r>
              <a:rPr lang="pt-PT" sz="2800" dirty="0"/>
              <a:t> </a:t>
            </a:r>
            <a:r>
              <a:rPr lang="pt-PT" sz="2800" dirty="0" err="1"/>
              <a:t>oil-based</a:t>
            </a:r>
            <a:r>
              <a:rPr lang="pt-PT" sz="2800" dirty="0"/>
              <a:t> </a:t>
            </a:r>
            <a:r>
              <a:rPr lang="pt-PT" sz="2800" dirty="0" err="1"/>
              <a:t>products</a:t>
            </a:r>
            <a:r>
              <a:rPr lang="pt-PT" sz="2800" dirty="0"/>
              <a:t> </a:t>
            </a:r>
            <a:r>
              <a:rPr lang="pt-PT" sz="2800" dirty="0" err="1"/>
              <a:t>because</a:t>
            </a:r>
            <a:r>
              <a:rPr lang="pt-PT" sz="2800" dirty="0"/>
              <a:t> </a:t>
            </a:r>
            <a:r>
              <a:rPr lang="pt-PT" sz="2800" dirty="0" err="1"/>
              <a:t>their</a:t>
            </a:r>
            <a:r>
              <a:rPr lang="pt-PT" sz="2800" dirty="0"/>
              <a:t> </a:t>
            </a:r>
            <a:r>
              <a:rPr lang="pt-PT" sz="2800" dirty="0" err="1"/>
              <a:t>consumption</a:t>
            </a:r>
            <a:r>
              <a:rPr lang="pt-PT" sz="2800" dirty="0"/>
              <a:t> </a:t>
            </a:r>
            <a:r>
              <a:rPr lang="pt-PT" sz="2800" dirty="0" err="1"/>
              <a:t>was</a:t>
            </a:r>
            <a:r>
              <a:rPr lang="pt-PT" sz="2800" dirty="0"/>
              <a:t> </a:t>
            </a:r>
            <a:r>
              <a:rPr lang="pt-PT" sz="2800" dirty="0" err="1"/>
              <a:t>dropping</a:t>
            </a:r>
            <a:r>
              <a:rPr lang="pt-PT" sz="2800" dirty="0"/>
              <a:t>.</a:t>
            </a:r>
          </a:p>
          <a:p>
            <a:endParaRPr lang="pt-PT" sz="2800" dirty="0"/>
          </a:p>
          <a:p>
            <a:endParaRPr lang="pt-PT" sz="2800" dirty="0"/>
          </a:p>
        </p:txBody>
      </p:sp>
      <p:sp>
        <p:nvSpPr>
          <p:cNvPr id="5" name="Oval 4"/>
          <p:cNvSpPr/>
          <p:nvPr/>
        </p:nvSpPr>
        <p:spPr>
          <a:xfrm>
            <a:off x="5732958" y="1556792"/>
            <a:ext cx="288032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TextBox 10"/>
          <p:cNvSpPr txBox="1"/>
          <p:nvPr/>
        </p:nvSpPr>
        <p:spPr>
          <a:xfrm>
            <a:off x="2467128" y="791994"/>
            <a:ext cx="6531660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PT" sz="2400" dirty="0" err="1" smtClean="0"/>
              <a:t>It</a:t>
            </a:r>
            <a:r>
              <a:rPr lang="pt-PT" sz="2400" dirty="0" smtClean="0"/>
              <a:t> </a:t>
            </a:r>
            <a:r>
              <a:rPr lang="pt-PT" sz="2400" dirty="0" err="1" smtClean="0"/>
              <a:t>is</a:t>
            </a:r>
            <a:r>
              <a:rPr lang="pt-PT" sz="2400" dirty="0" smtClean="0"/>
              <a:t> </a:t>
            </a:r>
            <a:r>
              <a:rPr lang="pt-PT" sz="2400" dirty="0" err="1" smtClean="0"/>
              <a:t>wrong</a:t>
            </a:r>
            <a:r>
              <a:rPr lang="pt-PT" sz="2400" dirty="0" smtClean="0"/>
              <a:t> to </a:t>
            </a:r>
            <a:r>
              <a:rPr lang="pt-PT" sz="2400" dirty="0" err="1" smtClean="0"/>
              <a:t>join</a:t>
            </a:r>
            <a:r>
              <a:rPr lang="pt-PT" sz="2400" dirty="0" smtClean="0"/>
              <a:t> </a:t>
            </a:r>
            <a:r>
              <a:rPr lang="pt-PT" sz="2400" dirty="0" err="1" smtClean="0"/>
              <a:t>two</a:t>
            </a:r>
            <a:r>
              <a:rPr lang="pt-PT" sz="2400" dirty="0" smtClean="0"/>
              <a:t> </a:t>
            </a:r>
            <a:r>
              <a:rPr lang="pt-PT" sz="2400" dirty="0" err="1" smtClean="0"/>
              <a:t>independent</a:t>
            </a:r>
            <a:r>
              <a:rPr lang="pt-PT" sz="2400" dirty="0" smtClean="0"/>
              <a:t> </a:t>
            </a:r>
            <a:r>
              <a:rPr lang="pt-PT" sz="2400" dirty="0" err="1" smtClean="0"/>
              <a:t>clauses</a:t>
            </a:r>
            <a:r>
              <a:rPr lang="pt-PT" sz="2400" dirty="0" smtClean="0"/>
              <a:t> </a:t>
            </a:r>
            <a:r>
              <a:rPr lang="pt-PT" sz="2400" dirty="0" err="1" smtClean="0"/>
              <a:t>with</a:t>
            </a:r>
            <a:r>
              <a:rPr lang="pt-PT" sz="2400" dirty="0" smtClean="0"/>
              <a:t> a ,</a:t>
            </a:r>
            <a:endParaRPr lang="pt-PT" sz="2400" dirty="0"/>
          </a:p>
        </p:txBody>
      </p:sp>
      <p:sp>
        <p:nvSpPr>
          <p:cNvPr id="12" name="Oval 11"/>
          <p:cNvSpPr/>
          <p:nvPr/>
        </p:nvSpPr>
        <p:spPr>
          <a:xfrm>
            <a:off x="5716280" y="3284984"/>
            <a:ext cx="583912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Oval 12"/>
          <p:cNvSpPr/>
          <p:nvPr/>
        </p:nvSpPr>
        <p:spPr>
          <a:xfrm>
            <a:off x="5732958" y="4653136"/>
            <a:ext cx="142294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TextBox 13"/>
          <p:cNvSpPr txBox="1"/>
          <p:nvPr/>
        </p:nvSpPr>
        <p:spPr>
          <a:xfrm>
            <a:off x="5256076" y="2453987"/>
            <a:ext cx="2088232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PT" sz="2400" dirty="0" smtClean="0"/>
              <a:t>Break </a:t>
            </a:r>
            <a:r>
              <a:rPr lang="pt-PT" sz="2400" dirty="0" err="1" smtClean="0"/>
              <a:t>into</a:t>
            </a:r>
            <a:r>
              <a:rPr lang="pt-PT" sz="2400" dirty="0" smtClean="0"/>
              <a:t> 2 </a:t>
            </a:r>
            <a:r>
              <a:rPr lang="pt-PT" sz="2400" dirty="0" err="1" smtClean="0"/>
              <a:t>sentences</a:t>
            </a:r>
            <a:endParaRPr lang="pt-PT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241263" y="3789040"/>
            <a:ext cx="2304256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PT" sz="2400" dirty="0" err="1" smtClean="0"/>
              <a:t>Join</a:t>
            </a:r>
            <a:r>
              <a:rPr lang="pt-PT" sz="2400" dirty="0" smtClean="0"/>
              <a:t> </a:t>
            </a:r>
            <a:r>
              <a:rPr lang="pt-PT" sz="2400" dirty="0" err="1" smtClean="0"/>
              <a:t>with</a:t>
            </a:r>
            <a:r>
              <a:rPr lang="pt-PT" sz="2400" dirty="0" smtClean="0"/>
              <a:t> a </a:t>
            </a:r>
            <a:r>
              <a:rPr lang="pt-PT" sz="2400" dirty="0" err="1" smtClean="0"/>
              <a:t>conjunction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417244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Assignment</a:t>
            </a:r>
            <a:r>
              <a:rPr lang="pt-PT" dirty="0" smtClean="0"/>
              <a:t> </a:t>
            </a:r>
            <a:r>
              <a:rPr lang="pt-PT" dirty="0" err="1" smtClean="0"/>
              <a:t>prompt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pt-PT" dirty="0" smtClean="0"/>
          </a:p>
          <a:p>
            <a:endParaRPr lang="pt-PT" dirty="0"/>
          </a:p>
          <a:p>
            <a:r>
              <a:rPr lang="pt-PT" dirty="0" smtClean="0"/>
              <a:t>Use </a:t>
            </a:r>
            <a:r>
              <a:rPr lang="pt-PT" dirty="0" err="1" smtClean="0"/>
              <a:t>information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3 </a:t>
            </a:r>
            <a:r>
              <a:rPr lang="pt-PT" dirty="0" err="1" smtClean="0"/>
              <a:t>economic</a:t>
            </a:r>
            <a:r>
              <a:rPr lang="pt-PT" dirty="0" smtClean="0"/>
              <a:t> </a:t>
            </a:r>
            <a:r>
              <a:rPr lang="pt-PT" dirty="0" err="1" smtClean="0"/>
              <a:t>issues</a:t>
            </a:r>
            <a:r>
              <a:rPr lang="pt-PT" dirty="0" smtClean="0"/>
              <a:t> to </a:t>
            </a:r>
            <a:r>
              <a:rPr lang="pt-PT" dirty="0" err="1" smtClean="0"/>
              <a:t>summarise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effects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/>
              <a:t> </a:t>
            </a:r>
            <a:r>
              <a:rPr lang="pt-PT" dirty="0" err="1" smtClean="0"/>
              <a:t>oil</a:t>
            </a:r>
            <a:r>
              <a:rPr lang="pt-PT" dirty="0" smtClean="0"/>
              <a:t> </a:t>
            </a:r>
            <a:r>
              <a:rPr lang="pt-PT" dirty="0" err="1" smtClean="0"/>
              <a:t>shocks</a:t>
            </a:r>
            <a:r>
              <a:rPr lang="pt-PT" dirty="0" smtClean="0"/>
              <a:t> </a:t>
            </a:r>
            <a:r>
              <a:rPr lang="pt-PT" dirty="0" err="1" smtClean="0"/>
              <a:t>on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economy</a:t>
            </a:r>
            <a:r>
              <a:rPr lang="pt-PT" dirty="0" smtClean="0"/>
              <a:t> in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half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XX </a:t>
            </a:r>
            <a:r>
              <a:rPr lang="pt-PT" dirty="0" err="1" smtClean="0"/>
              <a:t>century</a:t>
            </a:r>
            <a:r>
              <a:rPr lang="pt-PT" dirty="0" smtClean="0"/>
              <a:t>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0954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Assignment</a:t>
            </a:r>
            <a:r>
              <a:rPr lang="pt-PT" dirty="0" smtClean="0"/>
              <a:t> </a:t>
            </a:r>
            <a:r>
              <a:rPr lang="pt-PT" dirty="0" err="1" smtClean="0"/>
              <a:t>prompt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pt-PT" dirty="0" smtClean="0"/>
          </a:p>
          <a:p>
            <a:endParaRPr lang="pt-PT" dirty="0"/>
          </a:p>
          <a:p>
            <a:r>
              <a:rPr lang="pt-PT" dirty="0" smtClean="0"/>
              <a:t>Use </a:t>
            </a:r>
            <a:r>
              <a:rPr lang="pt-PT" dirty="0" err="1" smtClean="0"/>
              <a:t>information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3 </a:t>
            </a:r>
            <a:r>
              <a:rPr lang="pt-PT" dirty="0" err="1" smtClean="0"/>
              <a:t>economic</a:t>
            </a:r>
            <a:r>
              <a:rPr lang="pt-PT" dirty="0" smtClean="0"/>
              <a:t> </a:t>
            </a:r>
            <a:r>
              <a:rPr lang="pt-PT" dirty="0" err="1" smtClean="0"/>
              <a:t>issues</a:t>
            </a:r>
            <a:r>
              <a:rPr lang="pt-PT" dirty="0" smtClean="0"/>
              <a:t> to </a:t>
            </a:r>
            <a:r>
              <a:rPr lang="pt-PT" dirty="0" err="1" smtClean="0"/>
              <a:t>summarise</a:t>
            </a:r>
            <a:r>
              <a:rPr lang="pt-PT" dirty="0" smtClean="0"/>
              <a:t> </a:t>
            </a:r>
            <a:r>
              <a:rPr lang="pt-PT" b="1" dirty="0" err="1" smtClean="0">
                <a:solidFill>
                  <a:srgbClr val="FF0000"/>
                </a:solidFill>
              </a:rPr>
              <a:t>the</a:t>
            </a:r>
            <a:r>
              <a:rPr lang="pt-PT" b="1" dirty="0" smtClean="0">
                <a:solidFill>
                  <a:srgbClr val="FF0000"/>
                </a:solidFill>
              </a:rPr>
              <a:t> </a:t>
            </a:r>
            <a:r>
              <a:rPr lang="pt-PT" b="1" dirty="0" err="1" smtClean="0">
                <a:solidFill>
                  <a:srgbClr val="FF0000"/>
                </a:solidFill>
              </a:rPr>
              <a:t>effects</a:t>
            </a:r>
            <a:r>
              <a:rPr lang="pt-PT" b="1" dirty="0" smtClean="0">
                <a:solidFill>
                  <a:srgbClr val="FF0000"/>
                </a:solidFill>
              </a:rPr>
              <a:t> </a:t>
            </a:r>
            <a:r>
              <a:rPr lang="pt-PT" b="1" dirty="0" err="1" smtClean="0">
                <a:solidFill>
                  <a:srgbClr val="FF0000"/>
                </a:solidFill>
              </a:rPr>
              <a:t>of</a:t>
            </a:r>
            <a:r>
              <a:rPr lang="pt-PT" b="1" dirty="0" smtClean="0">
                <a:solidFill>
                  <a:srgbClr val="FF0000"/>
                </a:solidFill>
              </a:rPr>
              <a:t> </a:t>
            </a:r>
            <a:r>
              <a:rPr lang="pt-PT" b="1" dirty="0" err="1" smtClean="0">
                <a:solidFill>
                  <a:srgbClr val="FF0000"/>
                </a:solidFill>
              </a:rPr>
              <a:t>the</a:t>
            </a:r>
            <a:r>
              <a:rPr lang="pt-PT" b="1" dirty="0">
                <a:solidFill>
                  <a:srgbClr val="FF0000"/>
                </a:solidFill>
              </a:rPr>
              <a:t> </a:t>
            </a:r>
            <a:r>
              <a:rPr lang="pt-PT" b="1" dirty="0" err="1" smtClean="0">
                <a:solidFill>
                  <a:srgbClr val="FF0000"/>
                </a:solidFill>
              </a:rPr>
              <a:t>oil</a:t>
            </a:r>
            <a:r>
              <a:rPr lang="pt-PT" b="1" dirty="0" smtClean="0">
                <a:solidFill>
                  <a:srgbClr val="FF0000"/>
                </a:solidFill>
              </a:rPr>
              <a:t> </a:t>
            </a:r>
            <a:r>
              <a:rPr lang="pt-PT" b="1" dirty="0" err="1" smtClean="0">
                <a:solidFill>
                  <a:srgbClr val="FF0000"/>
                </a:solidFill>
              </a:rPr>
              <a:t>shocks</a:t>
            </a:r>
            <a:r>
              <a:rPr lang="pt-PT" b="1" dirty="0" smtClean="0">
                <a:solidFill>
                  <a:srgbClr val="FF0000"/>
                </a:solidFill>
              </a:rPr>
              <a:t> </a:t>
            </a:r>
            <a:r>
              <a:rPr lang="pt-PT" b="1" dirty="0" err="1" smtClean="0">
                <a:solidFill>
                  <a:srgbClr val="FF0000"/>
                </a:solidFill>
              </a:rPr>
              <a:t>on</a:t>
            </a:r>
            <a:r>
              <a:rPr lang="pt-PT" b="1" dirty="0" smtClean="0">
                <a:solidFill>
                  <a:srgbClr val="FF0000"/>
                </a:solidFill>
              </a:rPr>
              <a:t> </a:t>
            </a:r>
            <a:r>
              <a:rPr lang="pt-PT" b="1" dirty="0" err="1" smtClean="0">
                <a:solidFill>
                  <a:srgbClr val="FF0000"/>
                </a:solidFill>
              </a:rPr>
              <a:t>the</a:t>
            </a:r>
            <a:r>
              <a:rPr lang="pt-PT" b="1" dirty="0" smtClean="0">
                <a:solidFill>
                  <a:srgbClr val="FF0000"/>
                </a:solidFill>
              </a:rPr>
              <a:t> </a:t>
            </a:r>
            <a:r>
              <a:rPr lang="pt-PT" b="1" dirty="0" err="1" smtClean="0">
                <a:solidFill>
                  <a:srgbClr val="FF0000"/>
                </a:solidFill>
              </a:rPr>
              <a:t>economy</a:t>
            </a:r>
            <a:r>
              <a:rPr lang="pt-PT" b="1" dirty="0" smtClean="0">
                <a:solidFill>
                  <a:srgbClr val="FF0000"/>
                </a:solidFill>
              </a:rPr>
              <a:t> in </a:t>
            </a:r>
            <a:r>
              <a:rPr lang="pt-PT" b="1" dirty="0" err="1" smtClean="0">
                <a:solidFill>
                  <a:srgbClr val="FF0000"/>
                </a:solidFill>
              </a:rPr>
              <a:t>the</a:t>
            </a:r>
            <a:r>
              <a:rPr lang="pt-PT" b="1" dirty="0" smtClean="0">
                <a:solidFill>
                  <a:srgbClr val="FF0000"/>
                </a:solidFill>
              </a:rPr>
              <a:t> </a:t>
            </a:r>
            <a:r>
              <a:rPr lang="pt-PT" b="1" dirty="0" err="1" smtClean="0">
                <a:solidFill>
                  <a:srgbClr val="FF0000"/>
                </a:solidFill>
              </a:rPr>
              <a:t>second</a:t>
            </a:r>
            <a:r>
              <a:rPr lang="pt-PT" b="1" dirty="0" smtClean="0">
                <a:solidFill>
                  <a:srgbClr val="FF0000"/>
                </a:solidFill>
              </a:rPr>
              <a:t> </a:t>
            </a:r>
            <a:r>
              <a:rPr lang="pt-PT" b="1" dirty="0" err="1" smtClean="0">
                <a:solidFill>
                  <a:srgbClr val="FF0000"/>
                </a:solidFill>
              </a:rPr>
              <a:t>half</a:t>
            </a:r>
            <a:r>
              <a:rPr lang="pt-PT" b="1" dirty="0" smtClean="0">
                <a:solidFill>
                  <a:srgbClr val="FF0000"/>
                </a:solidFill>
              </a:rPr>
              <a:t> </a:t>
            </a:r>
            <a:r>
              <a:rPr lang="pt-PT" b="1" dirty="0" err="1" smtClean="0">
                <a:solidFill>
                  <a:srgbClr val="FF0000"/>
                </a:solidFill>
              </a:rPr>
              <a:t>of</a:t>
            </a:r>
            <a:r>
              <a:rPr lang="pt-PT" b="1" dirty="0" smtClean="0">
                <a:solidFill>
                  <a:srgbClr val="FF0000"/>
                </a:solidFill>
              </a:rPr>
              <a:t> </a:t>
            </a:r>
            <a:r>
              <a:rPr lang="pt-PT" b="1" dirty="0" err="1" smtClean="0">
                <a:solidFill>
                  <a:srgbClr val="FF0000"/>
                </a:solidFill>
              </a:rPr>
              <a:t>the</a:t>
            </a:r>
            <a:r>
              <a:rPr lang="pt-PT" b="1" dirty="0" smtClean="0">
                <a:solidFill>
                  <a:srgbClr val="FF0000"/>
                </a:solidFill>
              </a:rPr>
              <a:t> XX </a:t>
            </a:r>
            <a:r>
              <a:rPr lang="pt-PT" b="1" dirty="0" err="1" smtClean="0">
                <a:solidFill>
                  <a:srgbClr val="FF0000"/>
                </a:solidFill>
              </a:rPr>
              <a:t>century</a:t>
            </a:r>
            <a:r>
              <a:rPr lang="pt-PT" b="1" dirty="0" smtClean="0">
                <a:solidFill>
                  <a:srgbClr val="FF0000"/>
                </a:solidFill>
              </a:rPr>
              <a:t>.</a:t>
            </a:r>
            <a:endParaRPr lang="pt-P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94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err="1" smtClean="0"/>
              <a:t>Which</a:t>
            </a:r>
            <a:r>
              <a:rPr lang="pt-PT" dirty="0" smtClean="0"/>
              <a:t> </a:t>
            </a:r>
            <a:r>
              <a:rPr lang="pt-PT" dirty="0" err="1" smtClean="0"/>
              <a:t>opening</a:t>
            </a:r>
            <a:r>
              <a:rPr lang="pt-PT" dirty="0" smtClean="0"/>
              <a:t> </a:t>
            </a:r>
            <a:r>
              <a:rPr lang="pt-PT" dirty="0" err="1" smtClean="0"/>
              <a:t>sentences</a:t>
            </a:r>
            <a:r>
              <a:rPr lang="pt-PT" dirty="0" smtClean="0"/>
              <a:t> </a:t>
            </a:r>
            <a:r>
              <a:rPr lang="pt-PT" dirty="0" err="1" smtClean="0"/>
              <a:t>answer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question</a:t>
            </a:r>
            <a:r>
              <a:rPr lang="pt-PT" dirty="0" smtClean="0"/>
              <a:t>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14116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OPEC oil price shocks in the second half of the XX century affected the world economy in two aspects: they expanded some activities and contracted others.</a:t>
            </a:r>
          </a:p>
          <a:p>
            <a:r>
              <a:rPr lang="en-US" dirty="0" smtClean="0"/>
              <a:t>Economics cannot be learned only by memorizing definitions and studying from books, it requires some practice and experience to know how it works in real life.</a:t>
            </a:r>
          </a:p>
          <a:p>
            <a:r>
              <a:rPr lang="en-US" dirty="0" smtClean="0"/>
              <a:t>The oil shocks caused some effects on the economy.</a:t>
            </a:r>
          </a:p>
          <a:p>
            <a:r>
              <a:rPr lang="en-US" dirty="0" smtClean="0"/>
              <a:t>This text helps readers understand how society distributes scarce resources between competing uses.</a:t>
            </a:r>
          </a:p>
          <a:p>
            <a:r>
              <a:rPr lang="en-US" dirty="0" smtClean="0"/>
              <a:t>A scarce resource is one from which there is a gap between its limited supply and its demand.</a:t>
            </a:r>
          </a:p>
          <a:p>
            <a:r>
              <a:rPr lang="en-US" dirty="0" smtClean="0"/>
              <a:t>The oil price shocks concern the periods 1973-74 and 1978-79, during which there were significant increases in the price of oil.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31840" y="6079295"/>
            <a:ext cx="864096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PT" sz="2800" dirty="0" smtClean="0"/>
              <a:t>???</a:t>
            </a:r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val="107524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err="1" smtClean="0"/>
              <a:t>What</a:t>
            </a:r>
            <a:r>
              <a:rPr lang="pt-PT" dirty="0" smtClean="0"/>
              <a:t> </a:t>
            </a:r>
            <a:r>
              <a:rPr lang="pt-PT" dirty="0" err="1" smtClean="0"/>
              <a:t>makes</a:t>
            </a:r>
            <a:r>
              <a:rPr lang="pt-PT" dirty="0" smtClean="0"/>
              <a:t> a </a:t>
            </a:r>
            <a:r>
              <a:rPr lang="pt-PT" dirty="0" err="1" smtClean="0"/>
              <a:t>good</a:t>
            </a:r>
            <a:r>
              <a:rPr lang="pt-PT" dirty="0" smtClean="0"/>
              <a:t> </a:t>
            </a:r>
            <a:r>
              <a:rPr lang="pt-PT" dirty="0" err="1" smtClean="0"/>
              <a:t>topic</a:t>
            </a:r>
            <a:r>
              <a:rPr lang="pt-PT" dirty="0" smtClean="0"/>
              <a:t> </a:t>
            </a:r>
            <a:r>
              <a:rPr lang="pt-PT" dirty="0" err="1" smtClean="0"/>
              <a:t>sentence</a:t>
            </a:r>
            <a:r>
              <a:rPr lang="pt-PT" dirty="0" smtClean="0"/>
              <a:t> for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purposes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this</a:t>
            </a:r>
            <a:r>
              <a:rPr lang="pt-PT" dirty="0" smtClean="0"/>
              <a:t> </a:t>
            </a:r>
            <a:r>
              <a:rPr lang="pt-PT" dirty="0" err="1" smtClean="0"/>
              <a:t>assignment</a:t>
            </a:r>
            <a:r>
              <a:rPr lang="pt-PT" dirty="0" smtClean="0"/>
              <a:t>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pt-PT" dirty="0"/>
              <a:t>Use </a:t>
            </a:r>
            <a:r>
              <a:rPr lang="pt-PT" dirty="0" err="1"/>
              <a:t>information</a:t>
            </a:r>
            <a:r>
              <a:rPr lang="pt-PT" dirty="0"/>
              <a:t> </a:t>
            </a:r>
            <a:r>
              <a:rPr lang="pt-PT" dirty="0" err="1"/>
              <a:t>from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text</a:t>
            </a:r>
            <a:r>
              <a:rPr lang="pt-PT" dirty="0"/>
              <a:t> 3 </a:t>
            </a:r>
            <a:r>
              <a:rPr lang="pt-PT" dirty="0" err="1"/>
              <a:t>economic</a:t>
            </a:r>
            <a:r>
              <a:rPr lang="pt-PT" dirty="0"/>
              <a:t> </a:t>
            </a:r>
            <a:r>
              <a:rPr lang="pt-PT" dirty="0" err="1"/>
              <a:t>issues</a:t>
            </a:r>
            <a:r>
              <a:rPr lang="pt-PT" dirty="0"/>
              <a:t> to </a:t>
            </a:r>
            <a:r>
              <a:rPr lang="pt-PT" dirty="0" err="1"/>
              <a:t>summarise</a:t>
            </a:r>
            <a:r>
              <a:rPr lang="pt-PT" dirty="0"/>
              <a:t> </a:t>
            </a:r>
            <a:r>
              <a:rPr lang="pt-PT" b="1" dirty="0" err="1">
                <a:solidFill>
                  <a:srgbClr val="FF0000"/>
                </a:solidFill>
              </a:rPr>
              <a:t>the</a:t>
            </a:r>
            <a:r>
              <a:rPr lang="pt-PT" b="1" dirty="0">
                <a:solidFill>
                  <a:srgbClr val="FF0000"/>
                </a:solidFill>
              </a:rPr>
              <a:t> </a:t>
            </a:r>
            <a:r>
              <a:rPr lang="pt-PT" b="1" dirty="0" err="1">
                <a:solidFill>
                  <a:srgbClr val="FF0000"/>
                </a:solidFill>
              </a:rPr>
              <a:t>effects</a:t>
            </a:r>
            <a:r>
              <a:rPr lang="pt-PT" b="1" dirty="0">
                <a:solidFill>
                  <a:srgbClr val="FF0000"/>
                </a:solidFill>
              </a:rPr>
              <a:t> </a:t>
            </a:r>
            <a:r>
              <a:rPr lang="pt-PT" b="1" dirty="0" err="1">
                <a:solidFill>
                  <a:srgbClr val="00B050"/>
                </a:solidFill>
              </a:rPr>
              <a:t>of</a:t>
            </a:r>
            <a:r>
              <a:rPr lang="pt-PT" b="1" dirty="0">
                <a:solidFill>
                  <a:srgbClr val="00B050"/>
                </a:solidFill>
              </a:rPr>
              <a:t> </a:t>
            </a:r>
            <a:r>
              <a:rPr lang="pt-PT" b="1" dirty="0" err="1">
                <a:solidFill>
                  <a:srgbClr val="00B050"/>
                </a:solidFill>
              </a:rPr>
              <a:t>the</a:t>
            </a:r>
            <a:r>
              <a:rPr lang="pt-PT" b="1" dirty="0">
                <a:solidFill>
                  <a:srgbClr val="00B050"/>
                </a:solidFill>
              </a:rPr>
              <a:t> </a:t>
            </a:r>
            <a:r>
              <a:rPr lang="pt-PT" b="1" dirty="0" err="1">
                <a:solidFill>
                  <a:srgbClr val="00B050"/>
                </a:solidFill>
              </a:rPr>
              <a:t>oil</a:t>
            </a:r>
            <a:r>
              <a:rPr lang="pt-PT" b="1" dirty="0">
                <a:solidFill>
                  <a:srgbClr val="00B050"/>
                </a:solidFill>
              </a:rPr>
              <a:t> </a:t>
            </a:r>
            <a:r>
              <a:rPr lang="pt-PT" b="1" dirty="0" err="1">
                <a:solidFill>
                  <a:srgbClr val="00B050"/>
                </a:solidFill>
              </a:rPr>
              <a:t>shocks</a:t>
            </a:r>
            <a:r>
              <a:rPr lang="pt-PT" b="1" dirty="0"/>
              <a:t> </a:t>
            </a:r>
            <a:r>
              <a:rPr lang="pt-PT" b="1" dirty="0" err="1">
                <a:solidFill>
                  <a:srgbClr val="0070C0"/>
                </a:solidFill>
              </a:rPr>
              <a:t>on</a:t>
            </a:r>
            <a:r>
              <a:rPr lang="pt-PT" b="1" dirty="0">
                <a:solidFill>
                  <a:srgbClr val="0070C0"/>
                </a:solidFill>
              </a:rPr>
              <a:t> </a:t>
            </a:r>
            <a:r>
              <a:rPr lang="pt-PT" b="1" dirty="0" err="1">
                <a:solidFill>
                  <a:srgbClr val="0070C0"/>
                </a:solidFill>
              </a:rPr>
              <a:t>the</a:t>
            </a:r>
            <a:r>
              <a:rPr lang="pt-PT" b="1" dirty="0">
                <a:solidFill>
                  <a:srgbClr val="0070C0"/>
                </a:solidFill>
              </a:rPr>
              <a:t> </a:t>
            </a:r>
            <a:r>
              <a:rPr lang="pt-PT" b="1" dirty="0" err="1">
                <a:solidFill>
                  <a:srgbClr val="0070C0"/>
                </a:solidFill>
              </a:rPr>
              <a:t>economy</a:t>
            </a:r>
            <a:r>
              <a:rPr lang="pt-PT" b="1" dirty="0">
                <a:solidFill>
                  <a:srgbClr val="0070C0"/>
                </a:solidFill>
              </a:rPr>
              <a:t> </a:t>
            </a:r>
            <a:r>
              <a:rPr lang="pt-PT" b="1" dirty="0">
                <a:solidFill>
                  <a:srgbClr val="C00000"/>
                </a:solidFill>
              </a:rPr>
              <a:t>in </a:t>
            </a:r>
            <a:r>
              <a:rPr lang="pt-PT" b="1" dirty="0" err="1">
                <a:solidFill>
                  <a:srgbClr val="C00000"/>
                </a:solidFill>
              </a:rPr>
              <a:t>the</a:t>
            </a:r>
            <a:r>
              <a:rPr lang="pt-PT" b="1" dirty="0">
                <a:solidFill>
                  <a:srgbClr val="C00000"/>
                </a:solidFill>
              </a:rPr>
              <a:t> </a:t>
            </a:r>
            <a:r>
              <a:rPr lang="pt-PT" b="1" dirty="0" err="1">
                <a:solidFill>
                  <a:srgbClr val="C00000"/>
                </a:solidFill>
              </a:rPr>
              <a:t>second</a:t>
            </a:r>
            <a:r>
              <a:rPr lang="pt-PT" b="1" dirty="0">
                <a:solidFill>
                  <a:srgbClr val="C00000"/>
                </a:solidFill>
              </a:rPr>
              <a:t> </a:t>
            </a:r>
            <a:r>
              <a:rPr lang="pt-PT" b="1" dirty="0" err="1">
                <a:solidFill>
                  <a:srgbClr val="C00000"/>
                </a:solidFill>
              </a:rPr>
              <a:t>half</a:t>
            </a:r>
            <a:r>
              <a:rPr lang="pt-PT" b="1" dirty="0">
                <a:solidFill>
                  <a:srgbClr val="C00000"/>
                </a:solidFill>
              </a:rPr>
              <a:t> </a:t>
            </a:r>
            <a:r>
              <a:rPr lang="pt-PT" b="1" dirty="0" err="1">
                <a:solidFill>
                  <a:srgbClr val="C00000"/>
                </a:solidFill>
              </a:rPr>
              <a:t>of</a:t>
            </a:r>
            <a:r>
              <a:rPr lang="pt-PT" b="1" dirty="0">
                <a:solidFill>
                  <a:srgbClr val="C00000"/>
                </a:solidFill>
              </a:rPr>
              <a:t> </a:t>
            </a:r>
            <a:r>
              <a:rPr lang="pt-PT" b="1" dirty="0" err="1">
                <a:solidFill>
                  <a:srgbClr val="C00000"/>
                </a:solidFill>
              </a:rPr>
              <a:t>the</a:t>
            </a:r>
            <a:r>
              <a:rPr lang="pt-PT" b="1" dirty="0">
                <a:solidFill>
                  <a:srgbClr val="C00000"/>
                </a:solidFill>
              </a:rPr>
              <a:t> XX </a:t>
            </a:r>
            <a:r>
              <a:rPr lang="pt-PT" b="1" dirty="0" err="1">
                <a:solidFill>
                  <a:srgbClr val="C00000"/>
                </a:solidFill>
              </a:rPr>
              <a:t>century</a:t>
            </a:r>
            <a:endParaRPr lang="pt-PT" b="1" dirty="0">
              <a:solidFill>
                <a:srgbClr val="C00000"/>
              </a:solidFill>
            </a:endParaRPr>
          </a:p>
          <a:p>
            <a:r>
              <a:rPr lang="pt-PT" b="1" dirty="0" err="1" smtClean="0">
                <a:solidFill>
                  <a:srgbClr val="00B050"/>
                </a:solidFill>
              </a:rPr>
              <a:t>The</a:t>
            </a:r>
            <a:r>
              <a:rPr lang="pt-PT" b="1" dirty="0" smtClean="0">
                <a:solidFill>
                  <a:srgbClr val="00B050"/>
                </a:solidFill>
              </a:rPr>
              <a:t> OPEC </a:t>
            </a:r>
            <a:r>
              <a:rPr lang="pt-PT" b="1" dirty="0" err="1" smtClean="0">
                <a:solidFill>
                  <a:srgbClr val="00B050"/>
                </a:solidFill>
              </a:rPr>
              <a:t>oil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price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shocks</a:t>
            </a:r>
            <a:r>
              <a:rPr lang="pt-PT" dirty="0" smtClean="0"/>
              <a:t> </a:t>
            </a:r>
            <a:r>
              <a:rPr lang="pt-PT" b="1" dirty="0" smtClean="0">
                <a:solidFill>
                  <a:srgbClr val="C00000"/>
                </a:solidFill>
              </a:rPr>
              <a:t>in </a:t>
            </a:r>
            <a:r>
              <a:rPr lang="pt-PT" b="1" dirty="0" err="1" smtClean="0">
                <a:solidFill>
                  <a:srgbClr val="C00000"/>
                </a:solidFill>
              </a:rPr>
              <a:t>the</a:t>
            </a:r>
            <a:r>
              <a:rPr lang="pt-PT" b="1" dirty="0" smtClean="0">
                <a:solidFill>
                  <a:srgbClr val="C00000"/>
                </a:solidFill>
              </a:rPr>
              <a:t> </a:t>
            </a:r>
            <a:r>
              <a:rPr lang="pt-PT" b="1" dirty="0" err="1" smtClean="0">
                <a:solidFill>
                  <a:srgbClr val="C00000"/>
                </a:solidFill>
              </a:rPr>
              <a:t>second</a:t>
            </a:r>
            <a:r>
              <a:rPr lang="pt-PT" b="1" dirty="0" smtClean="0">
                <a:solidFill>
                  <a:srgbClr val="C00000"/>
                </a:solidFill>
              </a:rPr>
              <a:t> </a:t>
            </a:r>
            <a:r>
              <a:rPr lang="pt-PT" b="1" dirty="0" err="1" smtClean="0">
                <a:solidFill>
                  <a:srgbClr val="C00000"/>
                </a:solidFill>
              </a:rPr>
              <a:t>half</a:t>
            </a:r>
            <a:r>
              <a:rPr lang="pt-PT" b="1" dirty="0" smtClean="0">
                <a:solidFill>
                  <a:srgbClr val="C00000"/>
                </a:solidFill>
              </a:rPr>
              <a:t> </a:t>
            </a:r>
            <a:r>
              <a:rPr lang="pt-PT" b="1" dirty="0" err="1" smtClean="0">
                <a:solidFill>
                  <a:srgbClr val="C00000"/>
                </a:solidFill>
              </a:rPr>
              <a:t>of</a:t>
            </a:r>
            <a:r>
              <a:rPr lang="pt-PT" b="1" dirty="0" smtClean="0">
                <a:solidFill>
                  <a:srgbClr val="C00000"/>
                </a:solidFill>
              </a:rPr>
              <a:t> </a:t>
            </a:r>
            <a:r>
              <a:rPr lang="pt-PT" b="1" dirty="0" err="1" smtClean="0">
                <a:solidFill>
                  <a:srgbClr val="C00000"/>
                </a:solidFill>
              </a:rPr>
              <a:t>the</a:t>
            </a:r>
            <a:r>
              <a:rPr lang="pt-PT" b="1" dirty="0" smtClean="0">
                <a:solidFill>
                  <a:srgbClr val="C00000"/>
                </a:solidFill>
              </a:rPr>
              <a:t> XX </a:t>
            </a:r>
            <a:r>
              <a:rPr lang="pt-PT" b="1" dirty="0" err="1" smtClean="0">
                <a:solidFill>
                  <a:srgbClr val="C00000"/>
                </a:solidFill>
              </a:rPr>
              <a:t>century</a:t>
            </a:r>
            <a:r>
              <a:rPr lang="pt-PT" dirty="0" smtClean="0"/>
              <a:t> </a:t>
            </a:r>
            <a:r>
              <a:rPr lang="pt-PT" b="1" dirty="0" err="1" smtClean="0">
                <a:solidFill>
                  <a:srgbClr val="FF0000"/>
                </a:solidFill>
              </a:rPr>
              <a:t>affected</a:t>
            </a:r>
            <a:r>
              <a:rPr lang="pt-PT" b="1" dirty="0" smtClean="0">
                <a:solidFill>
                  <a:srgbClr val="FF0000"/>
                </a:solidFill>
              </a:rPr>
              <a:t> </a:t>
            </a:r>
            <a:r>
              <a:rPr lang="pt-PT" b="1" dirty="0" err="1" smtClean="0">
                <a:solidFill>
                  <a:srgbClr val="0070C0"/>
                </a:solidFill>
              </a:rPr>
              <a:t>the</a:t>
            </a:r>
            <a:r>
              <a:rPr lang="pt-PT" b="1" dirty="0" smtClean="0">
                <a:solidFill>
                  <a:srgbClr val="0070C0"/>
                </a:solidFill>
              </a:rPr>
              <a:t> </a:t>
            </a:r>
            <a:r>
              <a:rPr lang="pt-PT" b="1" dirty="0" err="1" smtClean="0">
                <a:solidFill>
                  <a:srgbClr val="0070C0"/>
                </a:solidFill>
              </a:rPr>
              <a:t>world</a:t>
            </a:r>
            <a:r>
              <a:rPr lang="pt-PT" b="1" dirty="0" smtClean="0">
                <a:solidFill>
                  <a:srgbClr val="0070C0"/>
                </a:solidFill>
              </a:rPr>
              <a:t> </a:t>
            </a:r>
            <a:r>
              <a:rPr lang="pt-PT" b="1" dirty="0" err="1" smtClean="0">
                <a:solidFill>
                  <a:srgbClr val="0070C0"/>
                </a:solidFill>
              </a:rPr>
              <a:t>economy</a:t>
            </a:r>
            <a:r>
              <a:rPr lang="pt-PT" b="1" dirty="0" smtClean="0">
                <a:solidFill>
                  <a:srgbClr val="0070C0"/>
                </a:solidFill>
              </a:rPr>
              <a:t> </a:t>
            </a:r>
            <a:r>
              <a:rPr lang="pt-PT" b="1" dirty="0" smtClean="0"/>
              <a:t>in </a:t>
            </a:r>
            <a:r>
              <a:rPr lang="pt-PT" b="1" dirty="0" err="1" smtClean="0"/>
              <a:t>two</a:t>
            </a:r>
            <a:r>
              <a:rPr lang="pt-PT" b="1" dirty="0" smtClean="0"/>
              <a:t> </a:t>
            </a:r>
            <a:r>
              <a:rPr lang="pt-PT" b="1" dirty="0" err="1" smtClean="0"/>
              <a:t>aspects</a:t>
            </a:r>
            <a:r>
              <a:rPr lang="pt-PT" dirty="0" smtClean="0"/>
              <a:t>: </a:t>
            </a:r>
            <a:r>
              <a:rPr lang="pt-PT" dirty="0" err="1" smtClean="0"/>
              <a:t>they</a:t>
            </a:r>
            <a:r>
              <a:rPr lang="pt-PT" dirty="0" smtClean="0"/>
              <a:t> </a:t>
            </a:r>
            <a:r>
              <a:rPr lang="pt-PT" dirty="0" err="1" smtClean="0"/>
              <a:t>expanded</a:t>
            </a:r>
            <a:r>
              <a:rPr lang="pt-PT" dirty="0" smtClean="0"/>
              <a:t> some </a:t>
            </a:r>
            <a:r>
              <a:rPr lang="pt-PT" dirty="0" err="1" smtClean="0"/>
              <a:t>activities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contracted</a:t>
            </a:r>
            <a:r>
              <a:rPr lang="pt-PT" dirty="0" smtClean="0"/>
              <a:t> </a:t>
            </a:r>
            <a:r>
              <a:rPr lang="pt-PT" dirty="0" err="1" smtClean="0"/>
              <a:t>others</a:t>
            </a:r>
            <a:r>
              <a:rPr lang="pt-PT" dirty="0" smtClean="0"/>
              <a:t>.</a:t>
            </a:r>
          </a:p>
          <a:p>
            <a:r>
              <a:rPr lang="pt-PT" b="1" dirty="0" err="1" smtClean="0">
                <a:solidFill>
                  <a:srgbClr val="00B050"/>
                </a:solidFill>
              </a:rPr>
              <a:t>The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oil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shocks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FF0000"/>
                </a:solidFill>
              </a:rPr>
              <a:t>caused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b="1" dirty="0" smtClean="0"/>
              <a:t>some </a:t>
            </a:r>
            <a:r>
              <a:rPr lang="pt-PT" b="1" dirty="0" err="1" smtClean="0">
                <a:solidFill>
                  <a:srgbClr val="FF0000"/>
                </a:solidFill>
              </a:rPr>
              <a:t>effects</a:t>
            </a:r>
            <a:r>
              <a:rPr lang="pt-PT" b="1" dirty="0" smtClean="0">
                <a:solidFill>
                  <a:srgbClr val="FF0000"/>
                </a:solidFill>
              </a:rPr>
              <a:t> </a:t>
            </a:r>
            <a:r>
              <a:rPr lang="pt-PT" b="1" dirty="0" err="1" smtClean="0">
                <a:solidFill>
                  <a:srgbClr val="0070C0"/>
                </a:solidFill>
              </a:rPr>
              <a:t>on</a:t>
            </a:r>
            <a:r>
              <a:rPr lang="pt-PT" b="1" dirty="0" smtClean="0">
                <a:solidFill>
                  <a:srgbClr val="0070C0"/>
                </a:solidFill>
              </a:rPr>
              <a:t> </a:t>
            </a:r>
            <a:r>
              <a:rPr lang="pt-PT" b="1" dirty="0" err="1" smtClean="0">
                <a:solidFill>
                  <a:srgbClr val="0070C0"/>
                </a:solidFill>
              </a:rPr>
              <a:t>the</a:t>
            </a:r>
            <a:r>
              <a:rPr lang="pt-PT" b="1" dirty="0" smtClean="0">
                <a:solidFill>
                  <a:srgbClr val="0070C0"/>
                </a:solidFill>
              </a:rPr>
              <a:t> </a:t>
            </a:r>
            <a:r>
              <a:rPr lang="pt-PT" b="1" dirty="0" err="1" smtClean="0">
                <a:solidFill>
                  <a:srgbClr val="0070C0"/>
                </a:solidFill>
              </a:rPr>
              <a:t>economy</a:t>
            </a:r>
            <a:r>
              <a:rPr lang="pt-PT" b="1" dirty="0" smtClean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4" name="Oval 3"/>
          <p:cNvSpPr/>
          <p:nvPr/>
        </p:nvSpPr>
        <p:spPr>
          <a:xfrm>
            <a:off x="3212557" y="3573016"/>
            <a:ext cx="1503459" cy="576064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TextBox 4"/>
          <p:cNvSpPr txBox="1"/>
          <p:nvPr/>
        </p:nvSpPr>
        <p:spPr>
          <a:xfrm>
            <a:off x="4716016" y="1124744"/>
            <a:ext cx="2952328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PT" sz="2800" dirty="0" smtClean="0"/>
              <a:t>Cause </a:t>
            </a:r>
            <a:r>
              <a:rPr lang="pt-PT" sz="2800" dirty="0" err="1" smtClean="0"/>
              <a:t>and</a:t>
            </a:r>
            <a:r>
              <a:rPr lang="pt-PT" sz="2800" dirty="0" smtClean="0"/>
              <a:t> </a:t>
            </a:r>
            <a:r>
              <a:rPr lang="pt-PT" sz="2800" dirty="0" err="1" smtClean="0"/>
              <a:t>effect</a:t>
            </a:r>
            <a:endParaRPr lang="pt-PT" sz="2800" dirty="0"/>
          </a:p>
        </p:txBody>
      </p:sp>
      <p:sp>
        <p:nvSpPr>
          <p:cNvPr id="6" name="Oval 5"/>
          <p:cNvSpPr/>
          <p:nvPr/>
        </p:nvSpPr>
        <p:spPr>
          <a:xfrm>
            <a:off x="2823917" y="1997224"/>
            <a:ext cx="2160240" cy="576064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Oval 6"/>
          <p:cNvSpPr/>
          <p:nvPr/>
        </p:nvSpPr>
        <p:spPr>
          <a:xfrm>
            <a:off x="3116141" y="5085184"/>
            <a:ext cx="3400075" cy="576064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TextBox 7"/>
          <p:cNvSpPr txBox="1"/>
          <p:nvPr/>
        </p:nvSpPr>
        <p:spPr>
          <a:xfrm>
            <a:off x="899592" y="6119718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rgbClr val="00B050"/>
                </a:solidFill>
              </a:rPr>
              <a:t>cause</a:t>
            </a:r>
            <a:endParaRPr lang="pt-PT" sz="28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95736" y="6119718"/>
            <a:ext cx="1479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err="1" smtClean="0">
                <a:solidFill>
                  <a:srgbClr val="0070C0"/>
                </a:solidFill>
              </a:rPr>
              <a:t>where</a:t>
            </a:r>
            <a:endParaRPr lang="pt-PT" sz="28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91880" y="6119718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>
                <a:solidFill>
                  <a:srgbClr val="C00000"/>
                </a:solidFill>
              </a:rPr>
              <a:t>t</a:t>
            </a:r>
            <a:r>
              <a:rPr lang="pt-PT" sz="2800" b="1" dirty="0" smtClean="0">
                <a:solidFill>
                  <a:srgbClr val="C00000"/>
                </a:solidFill>
              </a:rPr>
              <a:t>ime </a:t>
            </a:r>
            <a:r>
              <a:rPr lang="pt-PT" sz="2800" b="1" dirty="0" err="1" smtClean="0">
                <a:solidFill>
                  <a:srgbClr val="C00000"/>
                </a:solidFill>
              </a:rPr>
              <a:t>span</a:t>
            </a:r>
            <a:endParaRPr lang="pt-PT" sz="2800" b="1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99592" y="4149080"/>
            <a:ext cx="7560840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Rectangle 11"/>
          <p:cNvSpPr/>
          <p:nvPr/>
        </p:nvSpPr>
        <p:spPr>
          <a:xfrm>
            <a:off x="4355976" y="5085184"/>
            <a:ext cx="3312368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angle 12"/>
          <p:cNvSpPr/>
          <p:nvPr/>
        </p:nvSpPr>
        <p:spPr>
          <a:xfrm>
            <a:off x="829366" y="5489732"/>
            <a:ext cx="2068341" cy="4584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TextBox 13"/>
          <p:cNvSpPr txBox="1"/>
          <p:nvPr/>
        </p:nvSpPr>
        <p:spPr>
          <a:xfrm>
            <a:off x="5292080" y="6237312"/>
            <a:ext cx="3168352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2400" b="1" dirty="0" err="1" smtClean="0"/>
              <a:t>Signals</a:t>
            </a:r>
            <a:r>
              <a:rPr lang="pt-PT" sz="2400" b="1" dirty="0"/>
              <a:t> </a:t>
            </a:r>
            <a:r>
              <a:rPr lang="pt-PT" sz="2400" b="1" dirty="0" err="1" smtClean="0"/>
              <a:t>what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will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follow</a:t>
            </a:r>
            <a:endParaRPr lang="pt-PT" sz="2400" b="1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6012160" y="5718967"/>
            <a:ext cx="0" cy="51834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192180" y="4941169"/>
            <a:ext cx="0" cy="11785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83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err="1" smtClean="0"/>
              <a:t>Topic</a:t>
            </a:r>
            <a:r>
              <a:rPr lang="pt-PT" dirty="0" smtClean="0"/>
              <a:t> </a:t>
            </a:r>
            <a:r>
              <a:rPr lang="pt-PT" dirty="0" err="1" smtClean="0"/>
              <a:t>sentences</a:t>
            </a:r>
            <a:r>
              <a:rPr lang="pt-PT" dirty="0" smtClean="0"/>
              <a:t> </a:t>
            </a:r>
            <a:r>
              <a:rPr lang="pt-PT" dirty="0" err="1" smtClean="0"/>
              <a:t>should</a:t>
            </a:r>
            <a:r>
              <a:rPr lang="pt-PT" dirty="0" smtClean="0"/>
              <a:t> </a:t>
            </a:r>
            <a:r>
              <a:rPr lang="pt-PT" dirty="0" err="1" smtClean="0"/>
              <a:t>be</a:t>
            </a:r>
            <a:r>
              <a:rPr lang="pt-PT" dirty="0" smtClean="0"/>
              <a:t> clear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preferably</a:t>
            </a:r>
            <a:r>
              <a:rPr lang="pt-PT" dirty="0" smtClean="0"/>
              <a:t> short.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PT" dirty="0" err="1" smtClean="0"/>
              <a:t>So</a:t>
            </a:r>
            <a:r>
              <a:rPr lang="pt-PT" dirty="0" smtClean="0"/>
              <a:t>, in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half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XX </a:t>
            </a:r>
            <a:r>
              <a:rPr lang="pt-PT" dirty="0" err="1" smtClean="0"/>
              <a:t>century</a:t>
            </a:r>
            <a:r>
              <a:rPr lang="pt-PT" dirty="0" smtClean="0"/>
              <a:t>, </a:t>
            </a:r>
            <a:r>
              <a:rPr lang="pt-PT" dirty="0" err="1" smtClean="0"/>
              <a:t>these</a:t>
            </a:r>
            <a:r>
              <a:rPr lang="pt-PT" dirty="0" smtClean="0"/>
              <a:t> </a:t>
            </a:r>
            <a:r>
              <a:rPr lang="pt-PT" dirty="0" err="1" smtClean="0"/>
              <a:t>shocks</a:t>
            </a:r>
            <a:r>
              <a:rPr lang="pt-PT" dirty="0" smtClean="0"/>
              <a:t> led to a </a:t>
            </a:r>
            <a:r>
              <a:rPr lang="pt-PT" dirty="0" err="1" smtClean="0"/>
              <a:t>decrease</a:t>
            </a:r>
            <a:r>
              <a:rPr lang="pt-PT" dirty="0" smtClean="0"/>
              <a:t> in </a:t>
            </a:r>
            <a:r>
              <a:rPr lang="pt-PT" dirty="0" err="1" smtClean="0"/>
              <a:t>consumption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oil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its</a:t>
            </a:r>
            <a:r>
              <a:rPr lang="pt-PT" dirty="0" smtClean="0"/>
              <a:t> </a:t>
            </a:r>
            <a:r>
              <a:rPr lang="pt-PT" dirty="0" err="1" smtClean="0"/>
              <a:t>derivatives</a:t>
            </a:r>
            <a:r>
              <a:rPr lang="pt-PT" dirty="0" smtClean="0"/>
              <a:t> </a:t>
            </a:r>
            <a:r>
              <a:rPr lang="pt-PT" dirty="0" err="1" smtClean="0"/>
              <a:t>since</a:t>
            </a:r>
            <a:r>
              <a:rPr lang="pt-PT" dirty="0" smtClean="0"/>
              <a:t> </a:t>
            </a:r>
            <a:r>
              <a:rPr lang="pt-PT" dirty="0" err="1" smtClean="0"/>
              <a:t>households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firms</a:t>
            </a:r>
            <a:r>
              <a:rPr lang="pt-PT" dirty="0" smtClean="0"/>
              <a:t> </a:t>
            </a:r>
            <a:r>
              <a:rPr lang="pt-PT" dirty="0" err="1" smtClean="0"/>
              <a:t>tried</a:t>
            </a:r>
            <a:r>
              <a:rPr lang="pt-PT" dirty="0" smtClean="0"/>
              <a:t> to use </a:t>
            </a:r>
            <a:r>
              <a:rPr lang="pt-PT" dirty="0" err="1" smtClean="0"/>
              <a:t>less</a:t>
            </a:r>
            <a:r>
              <a:rPr lang="pt-PT" dirty="0" smtClean="0"/>
              <a:t> </a:t>
            </a:r>
            <a:r>
              <a:rPr lang="pt-PT" dirty="0" err="1" smtClean="0"/>
              <a:t>oil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/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find</a:t>
            </a:r>
            <a:r>
              <a:rPr lang="pt-PT" dirty="0" smtClean="0"/>
              <a:t> </a:t>
            </a:r>
            <a:r>
              <a:rPr lang="pt-PT" dirty="0" err="1" smtClean="0"/>
              <a:t>cheaper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more </a:t>
            </a:r>
            <a:r>
              <a:rPr lang="pt-PT" dirty="0" err="1" smtClean="0"/>
              <a:t>efficient</a:t>
            </a:r>
            <a:r>
              <a:rPr lang="pt-PT" dirty="0" smtClean="0"/>
              <a:t> </a:t>
            </a:r>
            <a:r>
              <a:rPr lang="pt-PT" dirty="0" err="1" smtClean="0"/>
              <a:t>alternatives</a:t>
            </a:r>
            <a:r>
              <a:rPr lang="pt-PT" dirty="0" smtClean="0"/>
              <a:t>, </a:t>
            </a:r>
            <a:r>
              <a:rPr lang="pt-PT" dirty="0" err="1" smtClean="0"/>
              <a:t>like</a:t>
            </a:r>
            <a:r>
              <a:rPr lang="pt-PT" dirty="0" smtClean="0"/>
              <a:t> </a:t>
            </a:r>
            <a:r>
              <a:rPr lang="pt-PT" dirty="0" err="1" smtClean="0"/>
              <a:t>smaller</a:t>
            </a:r>
            <a:r>
              <a:rPr lang="pt-PT" dirty="0" smtClean="0"/>
              <a:t> </a:t>
            </a:r>
            <a:r>
              <a:rPr lang="pt-PT" dirty="0" err="1" smtClean="0"/>
              <a:t>cars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another</a:t>
            </a:r>
            <a:r>
              <a:rPr lang="pt-PT" dirty="0" smtClean="0"/>
              <a:t> </a:t>
            </a:r>
            <a:r>
              <a:rPr lang="pt-PT" dirty="0" err="1" smtClean="0"/>
              <a:t>type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energy</a:t>
            </a:r>
            <a:r>
              <a:rPr lang="pt-PT" dirty="0" smtClean="0"/>
              <a:t> (</a:t>
            </a:r>
            <a:r>
              <a:rPr lang="pt-PT" dirty="0" err="1" smtClean="0"/>
              <a:t>coal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solar).</a:t>
            </a:r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7158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3600" dirty="0" err="1" smtClean="0"/>
              <a:t>Topic</a:t>
            </a:r>
            <a:r>
              <a:rPr lang="pt-PT" sz="3600" dirty="0" smtClean="0"/>
              <a:t> </a:t>
            </a:r>
            <a:r>
              <a:rPr lang="pt-PT" sz="3600" dirty="0" err="1" smtClean="0"/>
              <a:t>sentences</a:t>
            </a:r>
            <a:r>
              <a:rPr lang="pt-PT" sz="3600" dirty="0" smtClean="0"/>
              <a:t> </a:t>
            </a:r>
            <a:r>
              <a:rPr lang="pt-PT" sz="3600" dirty="0" err="1" smtClean="0"/>
              <a:t>should</a:t>
            </a:r>
            <a:r>
              <a:rPr lang="pt-PT" sz="3600" dirty="0" smtClean="0"/>
              <a:t> </a:t>
            </a:r>
            <a:r>
              <a:rPr lang="pt-PT" sz="3600" dirty="0" err="1" smtClean="0"/>
              <a:t>be</a:t>
            </a:r>
            <a:r>
              <a:rPr lang="pt-PT" sz="3600" dirty="0" smtClean="0"/>
              <a:t> clear </a:t>
            </a:r>
            <a:r>
              <a:rPr lang="pt-PT" sz="3600" dirty="0" err="1" smtClean="0"/>
              <a:t>and</a:t>
            </a:r>
            <a:r>
              <a:rPr lang="pt-PT" sz="3600" dirty="0" smtClean="0"/>
              <a:t> </a:t>
            </a:r>
            <a:r>
              <a:rPr lang="pt-PT" sz="3600" dirty="0" err="1" smtClean="0"/>
              <a:t>preferably</a:t>
            </a:r>
            <a:r>
              <a:rPr lang="pt-PT" sz="3600" dirty="0" smtClean="0"/>
              <a:t> short.</a:t>
            </a:r>
            <a:endParaRPr lang="pt-P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pt-PT" b="1" dirty="0" err="1" smtClean="0">
                <a:solidFill>
                  <a:srgbClr val="0070C0"/>
                </a:solidFill>
              </a:rPr>
              <a:t>So</a:t>
            </a:r>
            <a:r>
              <a:rPr lang="pt-PT" dirty="0" smtClean="0"/>
              <a:t>, in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half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XX </a:t>
            </a:r>
            <a:r>
              <a:rPr lang="pt-PT" dirty="0" err="1" smtClean="0"/>
              <a:t>century</a:t>
            </a:r>
            <a:r>
              <a:rPr lang="pt-PT" dirty="0" smtClean="0"/>
              <a:t>, </a:t>
            </a:r>
            <a:r>
              <a:rPr lang="pt-PT" dirty="0" err="1" smtClean="0"/>
              <a:t>these</a:t>
            </a:r>
            <a:r>
              <a:rPr lang="pt-PT" dirty="0" smtClean="0"/>
              <a:t> </a:t>
            </a:r>
            <a:r>
              <a:rPr lang="pt-PT" dirty="0" err="1" smtClean="0"/>
              <a:t>shocks</a:t>
            </a:r>
            <a:r>
              <a:rPr lang="pt-PT" dirty="0" smtClean="0"/>
              <a:t> led to a </a:t>
            </a:r>
            <a:r>
              <a:rPr lang="pt-PT" dirty="0" err="1" smtClean="0"/>
              <a:t>decrease</a:t>
            </a:r>
            <a:r>
              <a:rPr lang="pt-PT" dirty="0" smtClean="0"/>
              <a:t> in </a:t>
            </a:r>
            <a:r>
              <a:rPr lang="pt-PT" dirty="0" err="1" smtClean="0"/>
              <a:t>consumption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oil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its</a:t>
            </a:r>
            <a:r>
              <a:rPr lang="pt-PT" dirty="0" smtClean="0"/>
              <a:t> </a:t>
            </a:r>
            <a:r>
              <a:rPr lang="pt-PT" dirty="0" err="1" smtClean="0"/>
              <a:t>derivatives</a:t>
            </a:r>
            <a:r>
              <a:rPr lang="pt-PT" dirty="0" smtClean="0"/>
              <a:t> </a:t>
            </a:r>
            <a:r>
              <a:rPr lang="pt-PT" dirty="0" err="1" smtClean="0"/>
              <a:t>since</a:t>
            </a:r>
            <a:r>
              <a:rPr lang="pt-PT" dirty="0" smtClean="0"/>
              <a:t> </a:t>
            </a:r>
            <a:r>
              <a:rPr lang="pt-PT" dirty="0" err="1" smtClean="0"/>
              <a:t>households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firms</a:t>
            </a:r>
            <a:r>
              <a:rPr lang="pt-PT" dirty="0" smtClean="0"/>
              <a:t> </a:t>
            </a:r>
            <a:r>
              <a:rPr lang="pt-PT" dirty="0" err="1" smtClean="0"/>
              <a:t>tried</a:t>
            </a:r>
            <a:r>
              <a:rPr lang="pt-PT" dirty="0" smtClean="0"/>
              <a:t> to use </a:t>
            </a:r>
            <a:r>
              <a:rPr lang="pt-PT" dirty="0" err="1" smtClean="0"/>
              <a:t>less</a:t>
            </a:r>
            <a:r>
              <a:rPr lang="pt-PT" dirty="0" smtClean="0"/>
              <a:t> </a:t>
            </a:r>
            <a:r>
              <a:rPr lang="pt-PT" dirty="0" err="1" smtClean="0"/>
              <a:t>oil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/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find</a:t>
            </a:r>
            <a:r>
              <a:rPr lang="pt-PT" dirty="0" smtClean="0"/>
              <a:t> </a:t>
            </a:r>
            <a:r>
              <a:rPr lang="pt-PT" dirty="0" err="1" smtClean="0"/>
              <a:t>cheaper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more </a:t>
            </a:r>
            <a:r>
              <a:rPr lang="pt-PT" dirty="0" err="1" smtClean="0"/>
              <a:t>efficient</a:t>
            </a:r>
            <a:r>
              <a:rPr lang="pt-PT" dirty="0" smtClean="0"/>
              <a:t> </a:t>
            </a:r>
            <a:r>
              <a:rPr lang="pt-PT" dirty="0" err="1" smtClean="0"/>
              <a:t>alternatives</a:t>
            </a:r>
            <a:r>
              <a:rPr lang="pt-PT" dirty="0" smtClean="0"/>
              <a:t>, </a:t>
            </a:r>
            <a:r>
              <a:rPr lang="pt-PT" b="1" dirty="0" err="1" smtClean="0">
                <a:solidFill>
                  <a:srgbClr val="FF0000"/>
                </a:solidFill>
              </a:rPr>
              <a:t>like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/>
              <a:t>smaller</a:t>
            </a:r>
            <a:r>
              <a:rPr lang="pt-PT" dirty="0" smtClean="0"/>
              <a:t> </a:t>
            </a:r>
            <a:r>
              <a:rPr lang="pt-PT" dirty="0" err="1" smtClean="0"/>
              <a:t>cars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another</a:t>
            </a:r>
            <a:r>
              <a:rPr lang="pt-PT" dirty="0" smtClean="0"/>
              <a:t> </a:t>
            </a:r>
            <a:r>
              <a:rPr lang="pt-PT" dirty="0" err="1" smtClean="0"/>
              <a:t>type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energy</a:t>
            </a:r>
            <a:r>
              <a:rPr lang="pt-PT" dirty="0" smtClean="0"/>
              <a:t> </a:t>
            </a:r>
            <a:r>
              <a:rPr lang="pt-PT" b="1" dirty="0" smtClean="0">
                <a:solidFill>
                  <a:srgbClr val="FF0000"/>
                </a:solidFill>
              </a:rPr>
              <a:t>(</a:t>
            </a:r>
            <a:r>
              <a:rPr lang="pt-PT" dirty="0" err="1" smtClean="0"/>
              <a:t>coal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solar</a:t>
            </a:r>
            <a:r>
              <a:rPr lang="pt-PT" b="1" dirty="0" smtClean="0">
                <a:solidFill>
                  <a:srgbClr val="FF0000"/>
                </a:solidFill>
              </a:rPr>
              <a:t>)</a:t>
            </a:r>
            <a:r>
              <a:rPr lang="pt-PT" dirty="0" smtClean="0"/>
              <a:t>.</a:t>
            </a:r>
          </a:p>
          <a:p>
            <a:r>
              <a:rPr lang="pt-PT" b="1" dirty="0" smtClean="0">
                <a:solidFill>
                  <a:srgbClr val="0070C0"/>
                </a:solidFill>
              </a:rPr>
              <a:t>As a </a:t>
            </a:r>
            <a:r>
              <a:rPr lang="pt-PT" b="1" dirty="0" err="1" smtClean="0">
                <a:solidFill>
                  <a:srgbClr val="0070C0"/>
                </a:solidFill>
              </a:rPr>
              <a:t>result</a:t>
            </a:r>
            <a:r>
              <a:rPr lang="pt-PT" dirty="0" smtClean="0"/>
              <a:t>, </a:t>
            </a:r>
            <a:r>
              <a:rPr lang="pt-PT" dirty="0"/>
              <a:t>in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second</a:t>
            </a:r>
            <a:r>
              <a:rPr lang="pt-PT" dirty="0"/>
              <a:t> </a:t>
            </a:r>
            <a:r>
              <a:rPr lang="pt-PT" dirty="0" err="1"/>
              <a:t>half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XX </a:t>
            </a:r>
            <a:r>
              <a:rPr lang="pt-PT" dirty="0" err="1"/>
              <a:t>century</a:t>
            </a:r>
            <a:r>
              <a:rPr lang="pt-PT" dirty="0"/>
              <a:t>, </a:t>
            </a:r>
            <a:r>
              <a:rPr lang="pt-PT" dirty="0" err="1"/>
              <a:t>these</a:t>
            </a:r>
            <a:r>
              <a:rPr lang="pt-PT" dirty="0"/>
              <a:t> </a:t>
            </a:r>
            <a:r>
              <a:rPr lang="pt-PT" dirty="0" err="1"/>
              <a:t>shocks</a:t>
            </a:r>
            <a:r>
              <a:rPr lang="pt-PT" dirty="0"/>
              <a:t> led to a </a:t>
            </a:r>
            <a:r>
              <a:rPr lang="pt-PT" dirty="0" err="1"/>
              <a:t>decrease</a:t>
            </a:r>
            <a:r>
              <a:rPr lang="pt-PT" dirty="0"/>
              <a:t> in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consumption</a:t>
            </a:r>
            <a:r>
              <a:rPr lang="pt-PT" dirty="0" smtClean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oil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its</a:t>
            </a:r>
            <a:r>
              <a:rPr lang="pt-PT" dirty="0"/>
              <a:t> </a:t>
            </a:r>
            <a:r>
              <a:rPr lang="pt-PT" dirty="0" err="1"/>
              <a:t>derivatives</a:t>
            </a:r>
            <a:r>
              <a:rPr lang="pt-PT" dirty="0"/>
              <a:t> </a:t>
            </a:r>
            <a:r>
              <a:rPr lang="pt-PT" dirty="0" err="1" smtClean="0"/>
              <a:t>because</a:t>
            </a:r>
            <a:r>
              <a:rPr lang="pt-PT" dirty="0" smtClean="0"/>
              <a:t> </a:t>
            </a:r>
            <a:r>
              <a:rPr lang="pt-PT" dirty="0" err="1" smtClean="0"/>
              <a:t>households</a:t>
            </a:r>
            <a:r>
              <a:rPr lang="pt-PT" dirty="0" smtClean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firms</a:t>
            </a:r>
            <a:r>
              <a:rPr lang="pt-PT" dirty="0"/>
              <a:t> </a:t>
            </a:r>
            <a:r>
              <a:rPr lang="pt-PT" dirty="0" err="1"/>
              <a:t>tried</a:t>
            </a:r>
            <a:r>
              <a:rPr lang="pt-PT" dirty="0"/>
              <a:t> to use </a:t>
            </a:r>
            <a:r>
              <a:rPr lang="pt-PT" dirty="0" err="1"/>
              <a:t>less</a:t>
            </a:r>
            <a:r>
              <a:rPr lang="pt-PT" dirty="0"/>
              <a:t> </a:t>
            </a:r>
            <a:r>
              <a:rPr lang="pt-PT" dirty="0" err="1"/>
              <a:t>oil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/</a:t>
            </a:r>
            <a:r>
              <a:rPr lang="pt-PT" dirty="0" err="1"/>
              <a:t>or</a:t>
            </a:r>
            <a:r>
              <a:rPr lang="pt-PT" dirty="0"/>
              <a:t> </a:t>
            </a:r>
            <a:r>
              <a:rPr lang="pt-PT" dirty="0" err="1"/>
              <a:t>find</a:t>
            </a:r>
            <a:r>
              <a:rPr lang="pt-PT" dirty="0"/>
              <a:t> </a:t>
            </a:r>
            <a:r>
              <a:rPr lang="pt-PT" dirty="0" err="1"/>
              <a:t>cheaper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more </a:t>
            </a:r>
            <a:r>
              <a:rPr lang="pt-PT" dirty="0" err="1"/>
              <a:t>efficient</a:t>
            </a:r>
            <a:r>
              <a:rPr lang="pt-PT" dirty="0"/>
              <a:t> </a:t>
            </a:r>
            <a:r>
              <a:rPr lang="pt-PT" dirty="0" err="1" smtClean="0"/>
              <a:t>alternatives</a:t>
            </a:r>
            <a:r>
              <a:rPr lang="pt-PT" dirty="0" smtClean="0"/>
              <a:t>. </a:t>
            </a:r>
            <a:r>
              <a:rPr lang="pt-PT" b="1" dirty="0" smtClean="0">
                <a:solidFill>
                  <a:srgbClr val="FF0000"/>
                </a:solidFill>
              </a:rPr>
              <a:t>For </a:t>
            </a:r>
            <a:r>
              <a:rPr lang="pt-PT" b="1" dirty="0" err="1" smtClean="0">
                <a:solidFill>
                  <a:srgbClr val="FF0000"/>
                </a:solidFill>
              </a:rPr>
              <a:t>example</a:t>
            </a:r>
            <a:r>
              <a:rPr lang="pt-PT" dirty="0" smtClean="0"/>
              <a:t>, </a:t>
            </a:r>
            <a:r>
              <a:rPr lang="pt-PT" dirty="0" err="1" smtClean="0"/>
              <a:t>families</a:t>
            </a:r>
            <a:r>
              <a:rPr lang="pt-PT" dirty="0" smtClean="0"/>
              <a:t> </a:t>
            </a:r>
            <a:r>
              <a:rPr lang="pt-PT" dirty="0" err="1" smtClean="0"/>
              <a:t>bought</a:t>
            </a:r>
            <a:r>
              <a:rPr lang="pt-PT" dirty="0" smtClean="0"/>
              <a:t> </a:t>
            </a:r>
            <a:r>
              <a:rPr lang="pt-PT" dirty="0" err="1"/>
              <a:t>smaller</a:t>
            </a:r>
            <a:r>
              <a:rPr lang="pt-PT" dirty="0"/>
              <a:t> </a:t>
            </a:r>
            <a:r>
              <a:rPr lang="pt-PT" dirty="0" err="1"/>
              <a:t>cars</a:t>
            </a:r>
            <a:r>
              <a:rPr lang="pt-PT" dirty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firms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households</a:t>
            </a:r>
            <a:r>
              <a:rPr lang="pt-PT" dirty="0" smtClean="0"/>
              <a:t> </a:t>
            </a:r>
            <a:r>
              <a:rPr lang="pt-PT" dirty="0" err="1" smtClean="0"/>
              <a:t>invested</a:t>
            </a:r>
            <a:r>
              <a:rPr lang="pt-PT" dirty="0" smtClean="0"/>
              <a:t> in </a:t>
            </a:r>
            <a:r>
              <a:rPr lang="pt-PT" dirty="0" err="1" smtClean="0"/>
              <a:t>other</a:t>
            </a:r>
            <a:r>
              <a:rPr lang="pt-PT" dirty="0" smtClean="0"/>
              <a:t> </a:t>
            </a:r>
            <a:r>
              <a:rPr lang="pt-PT" dirty="0" err="1" smtClean="0"/>
              <a:t>types</a:t>
            </a:r>
            <a:r>
              <a:rPr lang="pt-PT" dirty="0" smtClean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energy</a:t>
            </a:r>
            <a:r>
              <a:rPr lang="pt-PT" dirty="0"/>
              <a:t> </a:t>
            </a:r>
            <a:r>
              <a:rPr lang="pt-PT" b="1" dirty="0" err="1" smtClean="0">
                <a:solidFill>
                  <a:srgbClr val="FF0000"/>
                </a:solidFill>
              </a:rPr>
              <a:t>such</a:t>
            </a:r>
            <a:r>
              <a:rPr lang="pt-PT" b="1" dirty="0" smtClean="0">
                <a:solidFill>
                  <a:srgbClr val="FF0000"/>
                </a:solidFill>
              </a:rPr>
              <a:t> as </a:t>
            </a:r>
            <a:r>
              <a:rPr lang="pt-PT" dirty="0" err="1" smtClean="0"/>
              <a:t>coal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solar.</a:t>
            </a:r>
            <a:endParaRPr lang="pt-PT" dirty="0"/>
          </a:p>
          <a:p>
            <a:endParaRPr lang="pt-PT" dirty="0"/>
          </a:p>
        </p:txBody>
      </p:sp>
      <p:sp>
        <p:nvSpPr>
          <p:cNvPr id="4" name="TextBox 3"/>
          <p:cNvSpPr txBox="1"/>
          <p:nvPr/>
        </p:nvSpPr>
        <p:spPr>
          <a:xfrm>
            <a:off x="1150310" y="1196752"/>
            <a:ext cx="2376264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PT" sz="2800" dirty="0" smtClean="0"/>
              <a:t>More </a:t>
            </a:r>
            <a:r>
              <a:rPr lang="pt-PT" sz="2800" dirty="0" err="1" smtClean="0"/>
              <a:t>concrete</a:t>
            </a:r>
            <a:endParaRPr lang="pt-PT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411760" y="3212976"/>
            <a:ext cx="2376264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PT" sz="2800" dirty="0" err="1" smtClean="0"/>
              <a:t>less</a:t>
            </a:r>
            <a:r>
              <a:rPr lang="pt-PT" sz="2800" dirty="0" smtClean="0"/>
              <a:t> </a:t>
            </a:r>
            <a:r>
              <a:rPr lang="pt-PT" sz="2800" dirty="0" err="1" smtClean="0"/>
              <a:t>concrete</a:t>
            </a:r>
            <a:endParaRPr lang="pt-PT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195736" y="6020980"/>
            <a:ext cx="460851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PT" sz="2800" dirty="0" err="1" smtClean="0"/>
              <a:t>Conjunctions</a:t>
            </a:r>
            <a:r>
              <a:rPr lang="pt-PT" sz="2800" dirty="0" smtClean="0"/>
              <a:t> </a:t>
            </a:r>
            <a:r>
              <a:rPr lang="pt-PT" sz="2800" dirty="0" err="1" smtClean="0"/>
              <a:t>guide</a:t>
            </a:r>
            <a:r>
              <a:rPr lang="pt-PT" sz="2800" dirty="0" smtClean="0"/>
              <a:t> </a:t>
            </a:r>
            <a:r>
              <a:rPr lang="pt-PT" sz="2800" dirty="0" err="1" smtClean="0"/>
              <a:t>reader</a:t>
            </a:r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val="1926516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err="1" smtClean="0"/>
              <a:t>Topic</a:t>
            </a:r>
            <a:r>
              <a:rPr lang="pt-PT" dirty="0" smtClean="0"/>
              <a:t> </a:t>
            </a:r>
            <a:r>
              <a:rPr lang="pt-PT" dirty="0" err="1" smtClean="0"/>
              <a:t>sentences</a:t>
            </a:r>
            <a:r>
              <a:rPr lang="pt-PT" dirty="0" smtClean="0"/>
              <a:t> </a:t>
            </a:r>
            <a:r>
              <a:rPr lang="pt-PT" dirty="0" err="1" smtClean="0"/>
              <a:t>should</a:t>
            </a:r>
            <a:r>
              <a:rPr lang="pt-PT" dirty="0" smtClean="0"/>
              <a:t> </a:t>
            </a:r>
            <a:r>
              <a:rPr lang="pt-PT" dirty="0" err="1" smtClean="0"/>
              <a:t>be</a:t>
            </a:r>
            <a:r>
              <a:rPr lang="pt-PT" dirty="0" smtClean="0"/>
              <a:t> clear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preferably</a:t>
            </a:r>
            <a:r>
              <a:rPr lang="pt-PT" dirty="0" smtClean="0"/>
              <a:t> short.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oil</a:t>
            </a:r>
            <a:r>
              <a:rPr lang="pt-PT" dirty="0" smtClean="0"/>
              <a:t> </a:t>
            </a:r>
            <a:r>
              <a:rPr lang="pt-PT" dirty="0" err="1" smtClean="0"/>
              <a:t>price</a:t>
            </a:r>
            <a:r>
              <a:rPr lang="pt-PT" dirty="0" smtClean="0"/>
              <a:t> </a:t>
            </a:r>
            <a:r>
              <a:rPr lang="pt-PT" dirty="0" err="1" smtClean="0"/>
              <a:t>shocks</a:t>
            </a:r>
            <a:r>
              <a:rPr lang="pt-PT" dirty="0" smtClean="0"/>
              <a:t> </a:t>
            </a:r>
            <a:r>
              <a:rPr lang="pt-PT" dirty="0" err="1" smtClean="0"/>
              <a:t>affected</a:t>
            </a:r>
            <a:r>
              <a:rPr lang="pt-PT" dirty="0" smtClean="0"/>
              <a:t> </a:t>
            </a:r>
            <a:r>
              <a:rPr lang="pt-PT" dirty="0" err="1" smtClean="0"/>
              <a:t>what</a:t>
            </a:r>
            <a:r>
              <a:rPr lang="pt-PT" dirty="0" smtClean="0"/>
              <a:t> </a:t>
            </a:r>
            <a:r>
              <a:rPr lang="pt-PT" dirty="0" err="1" smtClean="0"/>
              <a:t>was</a:t>
            </a:r>
            <a:r>
              <a:rPr lang="pt-PT" dirty="0" smtClean="0"/>
              <a:t> </a:t>
            </a:r>
            <a:r>
              <a:rPr lang="pt-PT" dirty="0" err="1" smtClean="0"/>
              <a:t>being</a:t>
            </a:r>
            <a:r>
              <a:rPr lang="pt-PT" dirty="0" smtClean="0"/>
              <a:t> </a:t>
            </a:r>
            <a:r>
              <a:rPr lang="pt-PT" dirty="0" err="1" smtClean="0"/>
              <a:t>produced</a:t>
            </a:r>
            <a:r>
              <a:rPr lang="pt-PT" dirty="0" smtClean="0"/>
              <a:t>, </a:t>
            </a:r>
            <a:r>
              <a:rPr lang="pt-PT" dirty="0" err="1" smtClean="0"/>
              <a:t>firms</a:t>
            </a:r>
            <a:r>
              <a:rPr lang="pt-PT" dirty="0" smtClean="0"/>
              <a:t> </a:t>
            </a:r>
            <a:r>
              <a:rPr lang="pt-PT" dirty="0" err="1" smtClean="0"/>
              <a:t>reduced</a:t>
            </a:r>
            <a:r>
              <a:rPr lang="pt-PT" dirty="0" smtClean="0"/>
              <a:t> </a:t>
            </a:r>
            <a:r>
              <a:rPr lang="pt-PT" dirty="0" err="1" smtClean="0"/>
              <a:t>their</a:t>
            </a:r>
            <a:r>
              <a:rPr lang="pt-PT" dirty="0" smtClean="0"/>
              <a:t> use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oil-intensive</a:t>
            </a:r>
            <a:r>
              <a:rPr lang="pt-PT" dirty="0" smtClean="0"/>
              <a:t> </a:t>
            </a:r>
            <a:r>
              <a:rPr lang="pt-PT" dirty="0" err="1" smtClean="0"/>
              <a:t>products</a:t>
            </a:r>
            <a:r>
              <a:rPr lang="pt-PT" dirty="0" smtClean="0"/>
              <a:t>, </a:t>
            </a:r>
            <a:r>
              <a:rPr lang="pt-PT" dirty="0" err="1" smtClean="0"/>
              <a:t>households</a:t>
            </a:r>
            <a:r>
              <a:rPr lang="pt-PT" dirty="0" smtClean="0"/>
              <a:t> </a:t>
            </a:r>
            <a:r>
              <a:rPr lang="pt-PT" dirty="0" err="1" smtClean="0"/>
              <a:t>switched</a:t>
            </a:r>
            <a:r>
              <a:rPr lang="pt-PT" dirty="0" smtClean="0"/>
              <a:t> </a:t>
            </a:r>
            <a:r>
              <a:rPr lang="pt-PT" dirty="0" err="1" smtClean="0"/>
              <a:t>their</a:t>
            </a:r>
            <a:r>
              <a:rPr lang="pt-PT" dirty="0" smtClean="0"/>
              <a:t> </a:t>
            </a:r>
            <a:r>
              <a:rPr lang="pt-PT" dirty="0" err="1" smtClean="0"/>
              <a:t>ways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heating</a:t>
            </a:r>
            <a:r>
              <a:rPr lang="pt-PT" dirty="0" smtClean="0"/>
              <a:t> </a:t>
            </a:r>
            <a:r>
              <a:rPr lang="pt-PT" dirty="0" err="1" smtClean="0"/>
              <a:t>their</a:t>
            </a:r>
            <a:r>
              <a:rPr lang="pt-PT" dirty="0" smtClean="0"/>
              <a:t> </a:t>
            </a:r>
            <a:r>
              <a:rPr lang="pt-PT" dirty="0" err="1" smtClean="0"/>
              <a:t>houses</a:t>
            </a:r>
            <a:r>
              <a:rPr lang="pt-PT" dirty="0" smtClean="0"/>
              <a:t> </a:t>
            </a:r>
            <a:r>
              <a:rPr lang="pt-PT" dirty="0" err="1" smtClean="0"/>
              <a:t>by</a:t>
            </a:r>
            <a:r>
              <a:rPr lang="pt-PT" dirty="0" smtClean="0"/>
              <a:t> </a:t>
            </a:r>
            <a:r>
              <a:rPr lang="pt-PT" dirty="0" err="1" smtClean="0"/>
              <a:t>changing</a:t>
            </a:r>
            <a:r>
              <a:rPr lang="pt-PT" dirty="0" smtClean="0"/>
              <a:t> to </a:t>
            </a:r>
            <a:r>
              <a:rPr lang="pt-PT" dirty="0" err="1" smtClean="0"/>
              <a:t>the</a:t>
            </a:r>
            <a:r>
              <a:rPr lang="pt-PT" dirty="0" smtClean="0"/>
              <a:t> use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gas-fired</a:t>
            </a:r>
            <a:r>
              <a:rPr lang="pt-PT" dirty="0" smtClean="0"/>
              <a:t> </a:t>
            </a:r>
            <a:r>
              <a:rPr lang="pt-PT" dirty="0" err="1" smtClean="0"/>
              <a:t>heating</a:t>
            </a:r>
            <a:r>
              <a:rPr lang="pt-PT" dirty="0" smtClean="0"/>
              <a:t>, </a:t>
            </a:r>
            <a:r>
              <a:rPr lang="pt-PT" dirty="0" err="1" smtClean="0"/>
              <a:t>many</a:t>
            </a:r>
            <a:r>
              <a:rPr lang="pt-PT" dirty="0" smtClean="0"/>
              <a:t> </a:t>
            </a:r>
            <a:r>
              <a:rPr lang="pt-PT" dirty="0" err="1" smtClean="0"/>
              <a:t>people</a:t>
            </a:r>
            <a:r>
              <a:rPr lang="pt-PT" dirty="0" smtClean="0"/>
              <a:t> </a:t>
            </a:r>
            <a:r>
              <a:rPr lang="pt-PT" dirty="0" err="1" smtClean="0"/>
              <a:t>moved</a:t>
            </a:r>
            <a:r>
              <a:rPr lang="pt-PT" dirty="0" smtClean="0"/>
              <a:t> </a:t>
            </a:r>
            <a:r>
              <a:rPr lang="pt-PT" dirty="0" err="1" smtClean="0"/>
              <a:t>closer</a:t>
            </a:r>
            <a:r>
              <a:rPr lang="pt-PT" dirty="0" smtClean="0"/>
              <a:t> to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cities</a:t>
            </a:r>
            <a:r>
              <a:rPr lang="pt-PT" dirty="0" smtClean="0"/>
              <a:t> </a:t>
            </a:r>
            <a:r>
              <a:rPr lang="pt-PT" dirty="0" err="1" smtClean="0"/>
              <a:t>so</a:t>
            </a:r>
            <a:r>
              <a:rPr lang="pt-PT" dirty="0" smtClean="0"/>
              <a:t> </a:t>
            </a:r>
            <a:r>
              <a:rPr lang="pt-PT" dirty="0" err="1" smtClean="0"/>
              <a:t>they</a:t>
            </a:r>
            <a:r>
              <a:rPr lang="pt-PT" dirty="0" smtClean="0"/>
              <a:t> </a:t>
            </a:r>
            <a:r>
              <a:rPr lang="pt-PT" dirty="0" err="1" smtClean="0"/>
              <a:t>could</a:t>
            </a:r>
            <a:r>
              <a:rPr lang="pt-PT" dirty="0" smtClean="0"/>
              <a:t> use </a:t>
            </a:r>
            <a:r>
              <a:rPr lang="pt-PT" dirty="0" err="1" smtClean="0"/>
              <a:t>less</a:t>
            </a:r>
            <a:r>
              <a:rPr lang="pt-PT" dirty="0" smtClean="0"/>
              <a:t> </a:t>
            </a:r>
            <a:r>
              <a:rPr lang="pt-PT" dirty="0" err="1" smtClean="0"/>
              <a:t>oil</a:t>
            </a:r>
            <a:r>
              <a:rPr lang="pt-PT" dirty="0" smtClean="0"/>
              <a:t> (</a:t>
            </a:r>
            <a:r>
              <a:rPr lang="pt-PT" dirty="0" err="1" smtClean="0"/>
              <a:t>gasoline</a:t>
            </a:r>
            <a:r>
              <a:rPr lang="pt-PT" dirty="0" smtClean="0"/>
              <a:t>), </a:t>
            </a:r>
            <a:r>
              <a:rPr lang="pt-PT" dirty="0" err="1" smtClean="0"/>
              <a:t>this</a:t>
            </a:r>
            <a:r>
              <a:rPr lang="pt-PT" dirty="0" smtClean="0"/>
              <a:t> </a:t>
            </a:r>
            <a:r>
              <a:rPr lang="pt-PT" dirty="0" err="1" smtClean="0"/>
              <a:t>rise</a:t>
            </a:r>
            <a:r>
              <a:rPr lang="pt-PT" dirty="0" smtClean="0"/>
              <a:t> </a:t>
            </a:r>
            <a:r>
              <a:rPr lang="pt-PT" dirty="0" err="1" smtClean="0"/>
              <a:t>not</a:t>
            </a:r>
            <a:r>
              <a:rPr lang="pt-PT" dirty="0" smtClean="0"/>
              <a:t> </a:t>
            </a:r>
            <a:r>
              <a:rPr lang="pt-PT" dirty="0" err="1" smtClean="0"/>
              <a:t>only</a:t>
            </a:r>
            <a:r>
              <a:rPr lang="pt-PT" dirty="0" smtClean="0"/>
              <a:t> </a:t>
            </a:r>
            <a:r>
              <a:rPr lang="pt-PT" dirty="0" err="1" smtClean="0"/>
              <a:t>choked</a:t>
            </a:r>
            <a:r>
              <a:rPr lang="pt-PT" dirty="0" smtClean="0"/>
              <a:t> </a:t>
            </a:r>
            <a:r>
              <a:rPr lang="pt-PT" dirty="0" err="1" smtClean="0"/>
              <a:t>off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demand</a:t>
            </a:r>
            <a:r>
              <a:rPr lang="pt-PT" dirty="0" smtClean="0"/>
              <a:t> for </a:t>
            </a:r>
            <a:r>
              <a:rPr lang="pt-PT" dirty="0" err="1" smtClean="0"/>
              <a:t>oil</a:t>
            </a:r>
            <a:r>
              <a:rPr lang="pt-PT" dirty="0" smtClean="0"/>
              <a:t>, </a:t>
            </a:r>
            <a:r>
              <a:rPr lang="pt-PT" dirty="0" err="1" smtClean="0"/>
              <a:t>it</a:t>
            </a:r>
            <a:r>
              <a:rPr lang="pt-PT" dirty="0" smtClean="0"/>
              <a:t> </a:t>
            </a:r>
            <a:r>
              <a:rPr lang="pt-PT" dirty="0" err="1" smtClean="0"/>
              <a:t>also</a:t>
            </a:r>
            <a:r>
              <a:rPr lang="pt-PT" dirty="0" smtClean="0"/>
              <a:t> </a:t>
            </a:r>
            <a:r>
              <a:rPr lang="pt-PT" dirty="0" err="1" smtClean="0"/>
              <a:t>encouraged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consumers</a:t>
            </a:r>
            <a:r>
              <a:rPr lang="pt-PT" dirty="0" smtClean="0"/>
              <a:t> to use </a:t>
            </a:r>
            <a:r>
              <a:rPr lang="pt-PT" dirty="0" err="1" smtClean="0"/>
              <a:t>substitues</a:t>
            </a:r>
            <a:r>
              <a:rPr lang="pt-PT" dirty="0" smtClean="0"/>
              <a:t> for </a:t>
            </a:r>
            <a:r>
              <a:rPr lang="pt-PT" dirty="0" err="1" smtClean="0"/>
              <a:t>oil</a:t>
            </a:r>
            <a:r>
              <a:rPr lang="pt-PT" dirty="0" smtClean="0"/>
              <a:t>, </a:t>
            </a:r>
            <a:r>
              <a:rPr lang="pt-PT" dirty="0" err="1" smtClean="0"/>
              <a:t>like</a:t>
            </a:r>
            <a:r>
              <a:rPr lang="pt-PT" dirty="0" smtClean="0"/>
              <a:t> solar </a:t>
            </a:r>
            <a:r>
              <a:rPr lang="pt-PT" dirty="0" err="1" smtClean="0"/>
              <a:t>energy</a:t>
            </a:r>
            <a:r>
              <a:rPr lang="pt-PT" dirty="0" smtClean="0"/>
              <a:t>, </a:t>
            </a:r>
            <a:r>
              <a:rPr lang="pt-PT" dirty="0" err="1" smtClean="0"/>
              <a:t>wind</a:t>
            </a:r>
            <a:r>
              <a:rPr lang="pt-PT" dirty="0" smtClean="0"/>
              <a:t> </a:t>
            </a:r>
            <a:r>
              <a:rPr lang="pt-PT" dirty="0" err="1" smtClean="0"/>
              <a:t>power</a:t>
            </a:r>
            <a:r>
              <a:rPr lang="pt-PT" dirty="0" smtClean="0"/>
              <a:t>, etc.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404664"/>
            <a:ext cx="5616624" cy="18158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PT" sz="2800" dirty="0" smtClean="0"/>
              <a:t>Long </a:t>
            </a:r>
            <a:r>
              <a:rPr lang="pt-PT" sz="2800" dirty="0" err="1" smtClean="0"/>
              <a:t>sentence</a:t>
            </a:r>
            <a:r>
              <a:rPr lang="pt-PT" sz="2800" dirty="0" smtClean="0"/>
              <a:t> </a:t>
            </a:r>
            <a:r>
              <a:rPr lang="pt-PT" sz="2800" dirty="0" err="1" smtClean="0"/>
              <a:t>gets</a:t>
            </a:r>
            <a:r>
              <a:rPr lang="pt-PT" sz="2800" dirty="0" smtClean="0"/>
              <a:t> </a:t>
            </a:r>
            <a:r>
              <a:rPr lang="pt-PT" sz="2800" dirty="0" err="1" smtClean="0"/>
              <a:t>confusing</a:t>
            </a:r>
            <a:r>
              <a:rPr lang="pt-PT" sz="2800" dirty="0" smtClean="0"/>
              <a:t> </a:t>
            </a:r>
            <a:r>
              <a:rPr lang="pt-PT" sz="2800" dirty="0" err="1" smtClean="0"/>
              <a:t>because</a:t>
            </a:r>
            <a:r>
              <a:rPr lang="pt-PT" sz="2800" dirty="0" smtClean="0"/>
              <a:t> </a:t>
            </a:r>
            <a:r>
              <a:rPr lang="pt-PT" sz="2800" dirty="0" err="1" smtClean="0"/>
              <a:t>there</a:t>
            </a:r>
            <a:r>
              <a:rPr lang="pt-PT" sz="2800" dirty="0" smtClean="0"/>
              <a:t> are no </a:t>
            </a:r>
            <a:r>
              <a:rPr lang="pt-PT" sz="2800" dirty="0" err="1" smtClean="0"/>
              <a:t>signals</a:t>
            </a:r>
            <a:r>
              <a:rPr lang="pt-PT" sz="2800" dirty="0" smtClean="0"/>
              <a:t> to show </a:t>
            </a:r>
            <a:r>
              <a:rPr lang="pt-PT" sz="2800" dirty="0" err="1" smtClean="0"/>
              <a:t>how</a:t>
            </a:r>
            <a:r>
              <a:rPr lang="pt-PT" sz="2800" dirty="0" smtClean="0"/>
              <a:t>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information</a:t>
            </a:r>
            <a:r>
              <a:rPr lang="pt-PT" sz="2800" dirty="0" smtClean="0"/>
              <a:t> </a:t>
            </a:r>
            <a:r>
              <a:rPr lang="pt-PT" sz="2800" dirty="0" err="1" smtClean="0"/>
              <a:t>logically</a:t>
            </a:r>
            <a:r>
              <a:rPr lang="pt-PT" sz="2800" dirty="0" smtClean="0"/>
              <a:t> </a:t>
            </a:r>
            <a:r>
              <a:rPr lang="pt-PT" sz="2800" dirty="0" err="1" smtClean="0"/>
              <a:t>fits</a:t>
            </a:r>
            <a:r>
              <a:rPr lang="pt-PT" sz="2800" dirty="0" smtClean="0"/>
              <a:t> </a:t>
            </a:r>
            <a:r>
              <a:rPr lang="pt-PT" sz="2800" dirty="0" err="1" smtClean="0"/>
              <a:t>together</a:t>
            </a:r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val="66436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3600" dirty="0" err="1" smtClean="0"/>
              <a:t>Topic</a:t>
            </a:r>
            <a:r>
              <a:rPr lang="pt-PT" sz="3600" dirty="0" smtClean="0"/>
              <a:t> </a:t>
            </a:r>
            <a:r>
              <a:rPr lang="pt-PT" sz="3600" dirty="0" err="1" smtClean="0"/>
              <a:t>sentences</a:t>
            </a:r>
            <a:r>
              <a:rPr lang="pt-PT" sz="3600" dirty="0" smtClean="0"/>
              <a:t> </a:t>
            </a:r>
            <a:r>
              <a:rPr lang="pt-PT" sz="3600" dirty="0" err="1" smtClean="0"/>
              <a:t>should</a:t>
            </a:r>
            <a:r>
              <a:rPr lang="pt-PT" sz="3600" dirty="0" smtClean="0"/>
              <a:t> </a:t>
            </a:r>
            <a:r>
              <a:rPr lang="pt-PT" sz="3600" dirty="0" err="1" smtClean="0"/>
              <a:t>be</a:t>
            </a:r>
            <a:r>
              <a:rPr lang="pt-PT" sz="3600" dirty="0" smtClean="0"/>
              <a:t> clear </a:t>
            </a:r>
            <a:r>
              <a:rPr lang="pt-PT" sz="3600" dirty="0" err="1" smtClean="0"/>
              <a:t>and</a:t>
            </a:r>
            <a:r>
              <a:rPr lang="pt-PT" sz="3600" dirty="0" smtClean="0"/>
              <a:t> </a:t>
            </a:r>
            <a:r>
              <a:rPr lang="pt-PT" sz="3600" dirty="0" err="1" smtClean="0"/>
              <a:t>preferably</a:t>
            </a:r>
            <a:r>
              <a:rPr lang="pt-PT" sz="3600" dirty="0" smtClean="0"/>
              <a:t> short.</a:t>
            </a:r>
            <a:endParaRPr lang="pt-P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14116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t-PT" sz="1600" dirty="0" err="1" smtClean="0"/>
              <a:t>The</a:t>
            </a:r>
            <a:r>
              <a:rPr lang="pt-PT" sz="1600" dirty="0" smtClean="0"/>
              <a:t> </a:t>
            </a:r>
            <a:r>
              <a:rPr lang="pt-PT" sz="1600" dirty="0" err="1" smtClean="0"/>
              <a:t>oil</a:t>
            </a:r>
            <a:r>
              <a:rPr lang="pt-PT" sz="1600" dirty="0" smtClean="0"/>
              <a:t> </a:t>
            </a:r>
            <a:r>
              <a:rPr lang="pt-PT" sz="1600" dirty="0" err="1" smtClean="0"/>
              <a:t>pirice</a:t>
            </a:r>
            <a:r>
              <a:rPr lang="pt-PT" sz="1600" dirty="0" smtClean="0"/>
              <a:t> </a:t>
            </a:r>
            <a:r>
              <a:rPr lang="pt-PT" sz="1600" dirty="0" err="1" smtClean="0"/>
              <a:t>shocks</a:t>
            </a:r>
            <a:r>
              <a:rPr lang="pt-PT" sz="1600" dirty="0" smtClean="0"/>
              <a:t> </a:t>
            </a:r>
            <a:r>
              <a:rPr lang="pt-PT" sz="1600" dirty="0" err="1" smtClean="0"/>
              <a:t>affect</a:t>
            </a:r>
            <a:r>
              <a:rPr lang="pt-PT" sz="1600" dirty="0" smtClean="0"/>
              <a:t> </a:t>
            </a:r>
            <a:r>
              <a:rPr lang="pt-PT" sz="1600" dirty="0" err="1" smtClean="0"/>
              <a:t>what</a:t>
            </a:r>
            <a:r>
              <a:rPr lang="pt-PT" sz="1600" dirty="0" smtClean="0"/>
              <a:t> </a:t>
            </a:r>
            <a:r>
              <a:rPr lang="pt-PT" sz="1600" dirty="0" err="1" smtClean="0"/>
              <a:t>was</a:t>
            </a:r>
            <a:r>
              <a:rPr lang="pt-PT" sz="1600" dirty="0" smtClean="0"/>
              <a:t> </a:t>
            </a:r>
            <a:r>
              <a:rPr lang="pt-PT" sz="1600" dirty="0" err="1" smtClean="0"/>
              <a:t>being</a:t>
            </a:r>
            <a:r>
              <a:rPr lang="pt-PT" sz="1600" dirty="0" smtClean="0"/>
              <a:t> </a:t>
            </a:r>
            <a:r>
              <a:rPr lang="pt-PT" sz="1600" dirty="0" err="1" smtClean="0"/>
              <a:t>produced</a:t>
            </a:r>
            <a:r>
              <a:rPr lang="pt-PT" sz="1600" dirty="0" smtClean="0"/>
              <a:t>, </a:t>
            </a:r>
            <a:r>
              <a:rPr lang="pt-PT" sz="1600" dirty="0" err="1" smtClean="0"/>
              <a:t>firms</a:t>
            </a:r>
            <a:r>
              <a:rPr lang="pt-PT" sz="1600" dirty="0" smtClean="0"/>
              <a:t> </a:t>
            </a:r>
            <a:r>
              <a:rPr lang="pt-PT" sz="1600" dirty="0" err="1" smtClean="0"/>
              <a:t>reduced</a:t>
            </a:r>
            <a:r>
              <a:rPr lang="pt-PT" sz="1600" dirty="0" smtClean="0"/>
              <a:t> </a:t>
            </a:r>
            <a:r>
              <a:rPr lang="pt-PT" sz="1600" dirty="0" err="1" smtClean="0"/>
              <a:t>their</a:t>
            </a:r>
            <a:r>
              <a:rPr lang="pt-PT" sz="1600" dirty="0" smtClean="0"/>
              <a:t> use </a:t>
            </a:r>
            <a:r>
              <a:rPr lang="pt-PT" sz="1600" dirty="0" err="1" smtClean="0"/>
              <a:t>of</a:t>
            </a:r>
            <a:r>
              <a:rPr lang="pt-PT" sz="1600" dirty="0" smtClean="0"/>
              <a:t> </a:t>
            </a:r>
            <a:r>
              <a:rPr lang="pt-PT" sz="1600" dirty="0" err="1" smtClean="0"/>
              <a:t>oil-intensive</a:t>
            </a:r>
            <a:r>
              <a:rPr lang="pt-PT" sz="1600" dirty="0" smtClean="0"/>
              <a:t> </a:t>
            </a:r>
            <a:r>
              <a:rPr lang="pt-PT" sz="1600" dirty="0" err="1" smtClean="0"/>
              <a:t>products</a:t>
            </a:r>
            <a:r>
              <a:rPr lang="pt-PT" sz="1600" dirty="0" smtClean="0"/>
              <a:t>, </a:t>
            </a:r>
            <a:r>
              <a:rPr lang="pt-PT" sz="1600" dirty="0" err="1" smtClean="0"/>
              <a:t>households</a:t>
            </a:r>
            <a:r>
              <a:rPr lang="pt-PT" sz="1600" dirty="0" smtClean="0"/>
              <a:t> </a:t>
            </a:r>
            <a:r>
              <a:rPr lang="pt-PT" sz="1600" dirty="0" err="1" smtClean="0"/>
              <a:t>switched</a:t>
            </a:r>
            <a:r>
              <a:rPr lang="pt-PT" sz="1600" dirty="0" smtClean="0"/>
              <a:t> </a:t>
            </a:r>
            <a:r>
              <a:rPr lang="pt-PT" sz="1600" dirty="0" err="1" smtClean="0"/>
              <a:t>their</a:t>
            </a:r>
            <a:r>
              <a:rPr lang="pt-PT" sz="1600" dirty="0" smtClean="0"/>
              <a:t> </a:t>
            </a:r>
            <a:r>
              <a:rPr lang="pt-PT" sz="1600" dirty="0" err="1" smtClean="0"/>
              <a:t>ways</a:t>
            </a:r>
            <a:r>
              <a:rPr lang="pt-PT" sz="1600" dirty="0" smtClean="0"/>
              <a:t> </a:t>
            </a:r>
            <a:r>
              <a:rPr lang="pt-PT" sz="1600" dirty="0" err="1" smtClean="0"/>
              <a:t>of</a:t>
            </a:r>
            <a:r>
              <a:rPr lang="pt-PT" sz="1600" dirty="0" smtClean="0"/>
              <a:t> </a:t>
            </a:r>
            <a:r>
              <a:rPr lang="pt-PT" sz="1600" dirty="0" err="1" smtClean="0"/>
              <a:t>heating</a:t>
            </a:r>
            <a:r>
              <a:rPr lang="pt-PT" sz="1600" dirty="0" smtClean="0"/>
              <a:t> </a:t>
            </a:r>
            <a:r>
              <a:rPr lang="pt-PT" sz="1600" dirty="0" err="1" smtClean="0"/>
              <a:t>their</a:t>
            </a:r>
            <a:r>
              <a:rPr lang="pt-PT" sz="1600" dirty="0" smtClean="0"/>
              <a:t> </a:t>
            </a:r>
            <a:r>
              <a:rPr lang="pt-PT" sz="1600" dirty="0" err="1" smtClean="0"/>
              <a:t>houses</a:t>
            </a:r>
            <a:r>
              <a:rPr lang="pt-PT" sz="1600" dirty="0" smtClean="0"/>
              <a:t> </a:t>
            </a:r>
            <a:r>
              <a:rPr lang="pt-PT" sz="1600" dirty="0" err="1" smtClean="0"/>
              <a:t>by</a:t>
            </a:r>
            <a:r>
              <a:rPr lang="pt-PT" sz="1600" dirty="0" smtClean="0"/>
              <a:t> </a:t>
            </a:r>
            <a:r>
              <a:rPr lang="pt-PT" sz="1600" dirty="0" err="1" smtClean="0"/>
              <a:t>changing</a:t>
            </a:r>
            <a:r>
              <a:rPr lang="pt-PT" sz="1600" dirty="0" smtClean="0"/>
              <a:t> to </a:t>
            </a:r>
            <a:r>
              <a:rPr lang="pt-PT" sz="1600" dirty="0" err="1" smtClean="0"/>
              <a:t>the</a:t>
            </a:r>
            <a:r>
              <a:rPr lang="pt-PT" sz="1600" dirty="0" smtClean="0"/>
              <a:t> use </a:t>
            </a:r>
            <a:r>
              <a:rPr lang="pt-PT" sz="1600" dirty="0" err="1" smtClean="0"/>
              <a:t>of</a:t>
            </a:r>
            <a:r>
              <a:rPr lang="pt-PT" sz="1600" dirty="0" smtClean="0"/>
              <a:t> </a:t>
            </a:r>
            <a:r>
              <a:rPr lang="pt-PT" sz="1600" dirty="0" err="1" smtClean="0"/>
              <a:t>gas-fired</a:t>
            </a:r>
            <a:r>
              <a:rPr lang="pt-PT" sz="1600" dirty="0" smtClean="0"/>
              <a:t> </a:t>
            </a:r>
            <a:r>
              <a:rPr lang="pt-PT" sz="1600" dirty="0" err="1" smtClean="0"/>
              <a:t>heating</a:t>
            </a:r>
            <a:r>
              <a:rPr lang="pt-PT" sz="1600" dirty="0" smtClean="0"/>
              <a:t>, </a:t>
            </a:r>
            <a:r>
              <a:rPr lang="pt-PT" sz="1600" dirty="0" err="1" smtClean="0"/>
              <a:t>many</a:t>
            </a:r>
            <a:r>
              <a:rPr lang="pt-PT" sz="1600" dirty="0" smtClean="0"/>
              <a:t> </a:t>
            </a:r>
            <a:r>
              <a:rPr lang="pt-PT" sz="1600" dirty="0" err="1" smtClean="0"/>
              <a:t>people</a:t>
            </a:r>
            <a:r>
              <a:rPr lang="pt-PT" sz="1600" dirty="0" smtClean="0"/>
              <a:t> </a:t>
            </a:r>
            <a:r>
              <a:rPr lang="pt-PT" sz="1600" dirty="0" err="1" smtClean="0"/>
              <a:t>moved</a:t>
            </a:r>
            <a:r>
              <a:rPr lang="pt-PT" sz="1600" dirty="0" smtClean="0"/>
              <a:t> </a:t>
            </a:r>
            <a:r>
              <a:rPr lang="pt-PT" sz="1600" dirty="0" err="1" smtClean="0"/>
              <a:t>closer</a:t>
            </a:r>
            <a:r>
              <a:rPr lang="pt-PT" sz="1600" dirty="0" smtClean="0"/>
              <a:t> to </a:t>
            </a:r>
            <a:r>
              <a:rPr lang="pt-PT" sz="1600" dirty="0" err="1" smtClean="0"/>
              <a:t>the</a:t>
            </a:r>
            <a:r>
              <a:rPr lang="pt-PT" sz="1600" dirty="0" smtClean="0"/>
              <a:t> </a:t>
            </a:r>
            <a:r>
              <a:rPr lang="pt-PT" sz="1600" dirty="0" err="1" smtClean="0"/>
              <a:t>cities</a:t>
            </a:r>
            <a:r>
              <a:rPr lang="pt-PT" sz="1600" dirty="0" smtClean="0"/>
              <a:t> </a:t>
            </a:r>
            <a:r>
              <a:rPr lang="pt-PT" sz="1600" dirty="0" err="1" smtClean="0"/>
              <a:t>so</a:t>
            </a:r>
            <a:r>
              <a:rPr lang="pt-PT" sz="1600" dirty="0" smtClean="0"/>
              <a:t> </a:t>
            </a:r>
            <a:r>
              <a:rPr lang="pt-PT" sz="1600" dirty="0" err="1" smtClean="0"/>
              <a:t>they</a:t>
            </a:r>
            <a:r>
              <a:rPr lang="pt-PT" sz="1600" dirty="0" smtClean="0"/>
              <a:t> </a:t>
            </a:r>
            <a:r>
              <a:rPr lang="pt-PT" sz="1600" dirty="0" err="1" smtClean="0"/>
              <a:t>could</a:t>
            </a:r>
            <a:r>
              <a:rPr lang="pt-PT" sz="1600" dirty="0" smtClean="0"/>
              <a:t> use </a:t>
            </a:r>
            <a:r>
              <a:rPr lang="pt-PT" sz="1600" dirty="0" err="1" smtClean="0"/>
              <a:t>less</a:t>
            </a:r>
            <a:r>
              <a:rPr lang="pt-PT" sz="1600" dirty="0" smtClean="0"/>
              <a:t> </a:t>
            </a:r>
            <a:r>
              <a:rPr lang="pt-PT" sz="1600" dirty="0" err="1" smtClean="0"/>
              <a:t>oil</a:t>
            </a:r>
            <a:r>
              <a:rPr lang="pt-PT" sz="1600" dirty="0" smtClean="0"/>
              <a:t> (</a:t>
            </a:r>
            <a:r>
              <a:rPr lang="pt-PT" sz="1600" dirty="0" err="1" smtClean="0"/>
              <a:t>gasoline</a:t>
            </a:r>
            <a:r>
              <a:rPr lang="pt-PT" sz="1600" dirty="0" smtClean="0"/>
              <a:t>), </a:t>
            </a:r>
            <a:r>
              <a:rPr lang="pt-PT" sz="1600" dirty="0" err="1" smtClean="0"/>
              <a:t>this</a:t>
            </a:r>
            <a:r>
              <a:rPr lang="pt-PT" sz="1600" dirty="0" smtClean="0"/>
              <a:t> </a:t>
            </a:r>
            <a:r>
              <a:rPr lang="pt-PT" sz="1600" dirty="0" err="1" smtClean="0"/>
              <a:t>rise</a:t>
            </a:r>
            <a:r>
              <a:rPr lang="pt-PT" sz="1600" dirty="0" smtClean="0"/>
              <a:t> </a:t>
            </a:r>
            <a:r>
              <a:rPr lang="pt-PT" sz="1600" dirty="0" err="1" smtClean="0"/>
              <a:t>not</a:t>
            </a:r>
            <a:r>
              <a:rPr lang="pt-PT" sz="1600" dirty="0" smtClean="0"/>
              <a:t> </a:t>
            </a:r>
            <a:r>
              <a:rPr lang="pt-PT" sz="1600" dirty="0" err="1" smtClean="0"/>
              <a:t>only</a:t>
            </a:r>
            <a:r>
              <a:rPr lang="pt-PT" sz="1600" dirty="0" smtClean="0"/>
              <a:t> </a:t>
            </a:r>
            <a:r>
              <a:rPr lang="pt-PT" sz="1600" dirty="0" err="1" smtClean="0"/>
              <a:t>choked</a:t>
            </a:r>
            <a:r>
              <a:rPr lang="pt-PT" sz="1600" dirty="0" smtClean="0"/>
              <a:t> </a:t>
            </a:r>
            <a:r>
              <a:rPr lang="pt-PT" sz="1600" dirty="0" err="1" smtClean="0"/>
              <a:t>off</a:t>
            </a:r>
            <a:r>
              <a:rPr lang="pt-PT" sz="1600" dirty="0" smtClean="0"/>
              <a:t> </a:t>
            </a:r>
            <a:r>
              <a:rPr lang="pt-PT" sz="1600" dirty="0" err="1" smtClean="0"/>
              <a:t>the</a:t>
            </a:r>
            <a:r>
              <a:rPr lang="pt-PT" sz="1600" dirty="0" smtClean="0"/>
              <a:t> </a:t>
            </a:r>
            <a:r>
              <a:rPr lang="pt-PT" sz="1600" dirty="0" err="1" smtClean="0"/>
              <a:t>demand</a:t>
            </a:r>
            <a:r>
              <a:rPr lang="pt-PT" sz="1600" dirty="0" smtClean="0"/>
              <a:t> for </a:t>
            </a:r>
            <a:r>
              <a:rPr lang="pt-PT" sz="1600" dirty="0" err="1" smtClean="0"/>
              <a:t>oil</a:t>
            </a:r>
            <a:r>
              <a:rPr lang="pt-PT" sz="1600" dirty="0" smtClean="0"/>
              <a:t>, </a:t>
            </a:r>
            <a:r>
              <a:rPr lang="pt-PT" sz="1600" dirty="0" err="1" smtClean="0"/>
              <a:t>it</a:t>
            </a:r>
            <a:r>
              <a:rPr lang="pt-PT" sz="1600" dirty="0" smtClean="0"/>
              <a:t> </a:t>
            </a:r>
            <a:r>
              <a:rPr lang="pt-PT" sz="1600" dirty="0" err="1" smtClean="0"/>
              <a:t>also</a:t>
            </a:r>
            <a:r>
              <a:rPr lang="pt-PT" sz="1600" dirty="0" smtClean="0"/>
              <a:t> </a:t>
            </a:r>
            <a:r>
              <a:rPr lang="pt-PT" sz="1600" dirty="0" err="1" smtClean="0"/>
              <a:t>encouraged</a:t>
            </a:r>
            <a:r>
              <a:rPr lang="pt-PT" sz="1600" dirty="0" smtClean="0"/>
              <a:t> </a:t>
            </a:r>
            <a:r>
              <a:rPr lang="pt-PT" sz="1600" dirty="0" err="1" smtClean="0"/>
              <a:t>the</a:t>
            </a:r>
            <a:r>
              <a:rPr lang="pt-PT" sz="1600" dirty="0" smtClean="0"/>
              <a:t> </a:t>
            </a:r>
            <a:r>
              <a:rPr lang="pt-PT" sz="1600" dirty="0" err="1" smtClean="0"/>
              <a:t>consumers</a:t>
            </a:r>
            <a:r>
              <a:rPr lang="pt-PT" sz="1600" dirty="0" smtClean="0"/>
              <a:t> to use </a:t>
            </a:r>
            <a:r>
              <a:rPr lang="pt-PT" sz="1600" dirty="0" err="1" smtClean="0"/>
              <a:t>substitutes</a:t>
            </a:r>
            <a:r>
              <a:rPr lang="pt-PT" sz="1600" dirty="0" smtClean="0"/>
              <a:t> </a:t>
            </a:r>
            <a:r>
              <a:rPr lang="pt-PT" sz="1600" dirty="0" err="1" smtClean="0"/>
              <a:t>of</a:t>
            </a:r>
            <a:r>
              <a:rPr lang="pt-PT" sz="1600" dirty="0" smtClean="0"/>
              <a:t> </a:t>
            </a:r>
            <a:r>
              <a:rPr lang="pt-PT" sz="1600" dirty="0" err="1" smtClean="0"/>
              <a:t>oil</a:t>
            </a:r>
            <a:r>
              <a:rPr lang="pt-PT" sz="1600" dirty="0" smtClean="0"/>
              <a:t>, </a:t>
            </a:r>
            <a:r>
              <a:rPr lang="pt-PT" sz="1600" dirty="0" err="1" smtClean="0"/>
              <a:t>like</a:t>
            </a:r>
            <a:r>
              <a:rPr lang="pt-PT" sz="1600" dirty="0" smtClean="0"/>
              <a:t> solar </a:t>
            </a:r>
            <a:r>
              <a:rPr lang="pt-PT" sz="1600" dirty="0" err="1" smtClean="0"/>
              <a:t>energy</a:t>
            </a:r>
            <a:r>
              <a:rPr lang="pt-PT" sz="1600" dirty="0" smtClean="0"/>
              <a:t>, </a:t>
            </a:r>
            <a:r>
              <a:rPr lang="pt-PT" sz="1600" dirty="0" err="1" smtClean="0"/>
              <a:t>wind</a:t>
            </a:r>
            <a:r>
              <a:rPr lang="pt-PT" sz="1600" dirty="0" smtClean="0"/>
              <a:t> </a:t>
            </a:r>
            <a:r>
              <a:rPr lang="pt-PT" sz="1600" dirty="0" err="1" smtClean="0"/>
              <a:t>power</a:t>
            </a:r>
            <a:r>
              <a:rPr lang="pt-PT" sz="1600" dirty="0" smtClean="0"/>
              <a:t> etc.</a:t>
            </a:r>
          </a:p>
          <a:p>
            <a:pPr>
              <a:spcBef>
                <a:spcPts val="0"/>
              </a:spcBef>
            </a:pPr>
            <a:endParaRPr lang="pt-PT" sz="1600" dirty="0" smtClean="0"/>
          </a:p>
          <a:p>
            <a:pPr>
              <a:spcBef>
                <a:spcPts val="0"/>
              </a:spcBef>
            </a:pP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oil</a:t>
            </a:r>
            <a:r>
              <a:rPr lang="pt-PT" sz="2400" dirty="0"/>
              <a:t> </a:t>
            </a:r>
            <a:r>
              <a:rPr lang="pt-PT" sz="2400" dirty="0" err="1"/>
              <a:t>price</a:t>
            </a:r>
            <a:r>
              <a:rPr lang="pt-PT" sz="2400" dirty="0"/>
              <a:t> </a:t>
            </a:r>
            <a:r>
              <a:rPr lang="pt-PT" sz="2400" dirty="0" err="1"/>
              <a:t>shocks</a:t>
            </a:r>
            <a:r>
              <a:rPr lang="pt-PT" sz="2400" dirty="0"/>
              <a:t> </a:t>
            </a:r>
            <a:r>
              <a:rPr lang="pt-PT" sz="2400" b="1" dirty="0" err="1">
                <a:solidFill>
                  <a:srgbClr val="00B050"/>
                </a:solidFill>
              </a:rPr>
              <a:t>affected</a:t>
            </a:r>
            <a:r>
              <a:rPr lang="pt-PT" sz="2400" dirty="0">
                <a:solidFill>
                  <a:srgbClr val="00B050"/>
                </a:solidFill>
              </a:rPr>
              <a:t> </a:t>
            </a:r>
            <a:r>
              <a:rPr lang="pt-PT" sz="2400" b="1" dirty="0" err="1" smtClean="0">
                <a:solidFill>
                  <a:srgbClr val="0070C0"/>
                </a:solidFill>
              </a:rPr>
              <a:t>what</a:t>
            </a:r>
            <a:r>
              <a:rPr lang="pt-PT" sz="2400" b="1" dirty="0" smtClean="0">
                <a:solidFill>
                  <a:srgbClr val="0070C0"/>
                </a:solidFill>
              </a:rPr>
              <a:t> </a:t>
            </a:r>
            <a:r>
              <a:rPr lang="pt-PT" sz="2400" b="1" dirty="0" err="1">
                <a:solidFill>
                  <a:srgbClr val="0070C0"/>
                </a:solidFill>
              </a:rPr>
              <a:t>was</a:t>
            </a:r>
            <a:r>
              <a:rPr lang="pt-PT" sz="2400" b="1" dirty="0">
                <a:solidFill>
                  <a:srgbClr val="0070C0"/>
                </a:solidFill>
              </a:rPr>
              <a:t> </a:t>
            </a:r>
            <a:r>
              <a:rPr lang="pt-PT" sz="2400" b="1" dirty="0" err="1">
                <a:solidFill>
                  <a:srgbClr val="0070C0"/>
                </a:solidFill>
              </a:rPr>
              <a:t>being</a:t>
            </a:r>
            <a:r>
              <a:rPr lang="pt-PT" sz="2400" b="1" dirty="0">
                <a:solidFill>
                  <a:srgbClr val="0070C0"/>
                </a:solidFill>
              </a:rPr>
              <a:t> </a:t>
            </a:r>
            <a:r>
              <a:rPr lang="pt-PT" sz="2400" b="1" dirty="0" err="1" smtClean="0">
                <a:solidFill>
                  <a:srgbClr val="0070C0"/>
                </a:solidFill>
              </a:rPr>
              <a:t>produced</a:t>
            </a:r>
            <a:r>
              <a:rPr lang="pt-PT" sz="24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PT" sz="2400" dirty="0"/>
              <a:t> </a:t>
            </a:r>
            <a:r>
              <a:rPr lang="pt-PT" sz="2400" dirty="0" smtClean="0"/>
              <a:t>     </a:t>
            </a:r>
            <a:r>
              <a:rPr lang="pt-PT" sz="2400" dirty="0" err="1" smtClean="0"/>
              <a:t>Firms</a:t>
            </a:r>
            <a:r>
              <a:rPr lang="pt-PT" sz="2400" dirty="0" smtClean="0"/>
              <a:t> </a:t>
            </a:r>
            <a:r>
              <a:rPr lang="pt-PT" sz="2400" dirty="0" err="1"/>
              <a:t>reduced</a:t>
            </a:r>
            <a:r>
              <a:rPr lang="pt-PT" sz="2400" dirty="0"/>
              <a:t> </a:t>
            </a:r>
            <a:r>
              <a:rPr lang="pt-PT" sz="2400" dirty="0" err="1"/>
              <a:t>their</a:t>
            </a:r>
            <a:r>
              <a:rPr lang="pt-PT" sz="2400" dirty="0"/>
              <a:t> use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 smtClean="0"/>
              <a:t>oil-intensive</a:t>
            </a:r>
            <a:r>
              <a:rPr lang="pt-PT" sz="2400" dirty="0" smtClean="0"/>
              <a:t> </a:t>
            </a:r>
            <a:r>
              <a:rPr lang="pt-PT" sz="2400" dirty="0" err="1"/>
              <a:t>products</a:t>
            </a:r>
            <a:r>
              <a:rPr lang="pt-PT" sz="2400" dirty="0"/>
              <a:t>, </a:t>
            </a:r>
            <a:r>
              <a:rPr lang="pt-PT" sz="2400" b="1" dirty="0" err="1" smtClean="0">
                <a:solidFill>
                  <a:srgbClr val="FF0000"/>
                </a:solidFill>
              </a:rPr>
              <a:t>and</a:t>
            </a:r>
            <a:r>
              <a:rPr lang="pt-PT" sz="2400" dirty="0" smtClean="0">
                <a:solidFill>
                  <a:srgbClr val="FF0000"/>
                </a:solidFill>
              </a:rPr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PT" sz="2400" dirty="0">
                <a:solidFill>
                  <a:srgbClr val="FF0000"/>
                </a:solidFill>
              </a:rPr>
              <a:t> </a:t>
            </a:r>
            <a:r>
              <a:rPr lang="pt-PT" sz="2400" dirty="0" smtClean="0">
                <a:solidFill>
                  <a:srgbClr val="FF0000"/>
                </a:solidFill>
              </a:rPr>
              <a:t>     </a:t>
            </a:r>
            <a:r>
              <a:rPr lang="pt-PT" sz="2400" dirty="0" err="1" smtClean="0"/>
              <a:t>households</a:t>
            </a:r>
            <a:r>
              <a:rPr lang="pt-PT" sz="2400" dirty="0" smtClean="0"/>
              <a:t>  </a:t>
            </a:r>
            <a:r>
              <a:rPr lang="pt-PT" sz="2400" dirty="0" err="1" smtClean="0"/>
              <a:t>switched</a:t>
            </a:r>
            <a:r>
              <a:rPr lang="pt-PT" sz="2400" dirty="0" smtClean="0"/>
              <a:t> </a:t>
            </a:r>
            <a:r>
              <a:rPr lang="pt-PT" sz="2400" dirty="0" err="1"/>
              <a:t>their</a:t>
            </a:r>
            <a:r>
              <a:rPr lang="pt-PT" sz="2400" dirty="0"/>
              <a:t> </a:t>
            </a:r>
            <a:r>
              <a:rPr lang="pt-PT" sz="2400" dirty="0" err="1"/>
              <a:t>ways</a:t>
            </a:r>
            <a:r>
              <a:rPr lang="pt-PT" sz="2400" dirty="0"/>
              <a:t>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/>
              <a:t>heating</a:t>
            </a:r>
            <a:r>
              <a:rPr lang="pt-PT" sz="2400" dirty="0"/>
              <a:t> </a:t>
            </a:r>
            <a:r>
              <a:rPr lang="pt-PT" sz="2400" dirty="0" err="1"/>
              <a:t>their</a:t>
            </a:r>
            <a:r>
              <a:rPr lang="pt-PT" sz="2400" dirty="0"/>
              <a:t> </a:t>
            </a:r>
            <a:r>
              <a:rPr lang="pt-PT" sz="2400" dirty="0" err="1"/>
              <a:t>houses</a:t>
            </a:r>
            <a:r>
              <a:rPr lang="pt-PT" sz="2400" dirty="0"/>
              <a:t> </a:t>
            </a:r>
            <a:r>
              <a:rPr lang="pt-PT" sz="2400" dirty="0" err="1" smtClean="0"/>
              <a:t>by</a:t>
            </a:r>
            <a:endParaRPr lang="pt-PT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t-PT" sz="2400" dirty="0"/>
              <a:t> </a:t>
            </a:r>
            <a:r>
              <a:rPr lang="pt-PT" sz="2400" dirty="0" smtClean="0"/>
              <a:t>     </a:t>
            </a:r>
            <a:r>
              <a:rPr lang="pt-PT" sz="2400" dirty="0" err="1"/>
              <a:t>changing</a:t>
            </a:r>
            <a:r>
              <a:rPr lang="pt-PT" sz="2400" dirty="0"/>
              <a:t> to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smtClean="0"/>
              <a:t>use </a:t>
            </a:r>
            <a:r>
              <a:rPr lang="pt-PT" sz="2400" dirty="0" err="1" smtClean="0"/>
              <a:t>of</a:t>
            </a:r>
            <a:r>
              <a:rPr lang="pt-PT" sz="2400" dirty="0" smtClean="0"/>
              <a:t> </a:t>
            </a:r>
            <a:r>
              <a:rPr lang="pt-PT" sz="2400" dirty="0" err="1"/>
              <a:t>gas-fired</a:t>
            </a:r>
            <a:r>
              <a:rPr lang="pt-PT" sz="2400" dirty="0"/>
              <a:t> </a:t>
            </a:r>
            <a:r>
              <a:rPr lang="pt-PT" sz="2400" dirty="0" err="1" smtClean="0"/>
              <a:t>heating</a:t>
            </a:r>
            <a:r>
              <a:rPr lang="pt-PT" sz="2400" b="1" dirty="0" smtClean="0">
                <a:solidFill>
                  <a:srgbClr val="FF0000"/>
                </a:solidFill>
              </a:rPr>
              <a:t>. </a:t>
            </a:r>
            <a:r>
              <a:rPr lang="pt-PT" sz="2400" dirty="0" smtClean="0"/>
              <a:t> </a:t>
            </a:r>
            <a:r>
              <a:rPr lang="pt-PT" sz="2400" b="1" dirty="0" smtClean="0">
                <a:solidFill>
                  <a:srgbClr val="FF0000"/>
                </a:solidFill>
              </a:rPr>
              <a:t>In </a:t>
            </a:r>
            <a:r>
              <a:rPr lang="pt-PT" sz="2400" b="1" dirty="0" err="1" smtClean="0">
                <a:solidFill>
                  <a:srgbClr val="FF0000"/>
                </a:solidFill>
              </a:rPr>
              <a:t>addition</a:t>
            </a:r>
            <a:r>
              <a:rPr lang="pt-PT" sz="2400" dirty="0" smtClean="0"/>
              <a:t>, </a:t>
            </a:r>
            <a:r>
              <a:rPr lang="pt-PT" sz="2400" dirty="0" err="1" smtClean="0"/>
              <a:t>many</a:t>
            </a:r>
            <a:r>
              <a:rPr lang="pt-PT" sz="24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PT" sz="2400" dirty="0"/>
              <a:t> </a:t>
            </a:r>
            <a:r>
              <a:rPr lang="pt-PT" sz="2400" dirty="0" smtClean="0"/>
              <a:t>     </a:t>
            </a:r>
            <a:r>
              <a:rPr lang="pt-PT" sz="2400" dirty="0" err="1" smtClean="0"/>
              <a:t>people</a:t>
            </a:r>
            <a:r>
              <a:rPr lang="pt-PT" sz="2400" dirty="0" smtClean="0"/>
              <a:t> </a:t>
            </a:r>
            <a:r>
              <a:rPr lang="pt-PT" sz="2400" dirty="0" err="1"/>
              <a:t>moved</a:t>
            </a:r>
            <a:r>
              <a:rPr lang="pt-PT" sz="2400" dirty="0"/>
              <a:t> </a:t>
            </a:r>
            <a:r>
              <a:rPr lang="pt-PT" sz="2400" dirty="0" err="1"/>
              <a:t>closer</a:t>
            </a:r>
            <a:r>
              <a:rPr lang="pt-PT" sz="2400" dirty="0"/>
              <a:t> to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cities</a:t>
            </a:r>
            <a:r>
              <a:rPr lang="pt-PT" sz="2400" dirty="0" smtClean="0"/>
              <a:t> </a:t>
            </a:r>
            <a:r>
              <a:rPr lang="pt-PT" sz="2400" dirty="0" err="1"/>
              <a:t>so</a:t>
            </a:r>
            <a:r>
              <a:rPr lang="pt-PT" sz="2400" dirty="0"/>
              <a:t> </a:t>
            </a:r>
            <a:r>
              <a:rPr lang="pt-PT" sz="2400" dirty="0" err="1"/>
              <a:t>they</a:t>
            </a:r>
            <a:r>
              <a:rPr lang="pt-PT" sz="2400" dirty="0"/>
              <a:t> </a:t>
            </a:r>
            <a:r>
              <a:rPr lang="pt-PT" sz="2400" dirty="0" err="1"/>
              <a:t>could</a:t>
            </a:r>
            <a:r>
              <a:rPr lang="pt-PT" sz="2400" dirty="0"/>
              <a:t> use </a:t>
            </a:r>
            <a:r>
              <a:rPr lang="pt-PT" sz="2400" dirty="0" err="1"/>
              <a:t>less</a:t>
            </a:r>
            <a:r>
              <a:rPr lang="pt-PT" sz="2400" dirty="0"/>
              <a:t> </a:t>
            </a:r>
            <a:endParaRPr lang="pt-PT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t-PT" sz="2400" dirty="0"/>
              <a:t> </a:t>
            </a:r>
            <a:r>
              <a:rPr lang="pt-PT" sz="2400" dirty="0" smtClean="0"/>
              <a:t>     </a:t>
            </a:r>
            <a:r>
              <a:rPr lang="pt-PT" sz="2400" dirty="0" err="1" smtClean="0"/>
              <a:t>gasoline</a:t>
            </a:r>
            <a:r>
              <a:rPr lang="pt-PT" sz="2400" b="1" dirty="0" smtClean="0">
                <a:solidFill>
                  <a:srgbClr val="FF0000"/>
                </a:solidFill>
              </a:rPr>
              <a:t>.</a:t>
            </a:r>
            <a:r>
              <a:rPr lang="pt-PT" sz="2400" dirty="0" smtClean="0"/>
              <a:t>  </a:t>
            </a:r>
            <a:r>
              <a:rPr lang="pt-PT" sz="2400" b="1" dirty="0" err="1" smtClean="0">
                <a:solidFill>
                  <a:srgbClr val="FF0000"/>
                </a:solidFill>
              </a:rPr>
              <a:t>Notwithstanding</a:t>
            </a:r>
            <a:r>
              <a:rPr lang="pt-PT" sz="2400" b="1" dirty="0" smtClean="0">
                <a:solidFill>
                  <a:srgbClr val="FF0000"/>
                </a:solidFill>
              </a:rPr>
              <a:t>,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price</a:t>
            </a:r>
            <a:r>
              <a:rPr lang="pt-PT" sz="2400" dirty="0" smtClean="0"/>
              <a:t> </a:t>
            </a:r>
            <a:r>
              <a:rPr lang="pt-PT" sz="2400" dirty="0" err="1" smtClean="0"/>
              <a:t>rise</a:t>
            </a:r>
            <a:r>
              <a:rPr lang="pt-PT" sz="2400" dirty="0" smtClean="0"/>
              <a:t> </a:t>
            </a:r>
            <a:r>
              <a:rPr lang="pt-PT" sz="2400" dirty="0" err="1" smtClean="0"/>
              <a:t>not</a:t>
            </a:r>
            <a:r>
              <a:rPr lang="pt-PT" sz="2400" dirty="0" smtClean="0"/>
              <a:t> </a:t>
            </a:r>
            <a:r>
              <a:rPr lang="pt-PT" sz="2400" dirty="0" err="1" smtClean="0"/>
              <a:t>only</a:t>
            </a:r>
            <a:r>
              <a:rPr lang="pt-PT" sz="2400" dirty="0" smtClean="0"/>
              <a:t> </a:t>
            </a:r>
            <a:r>
              <a:rPr lang="pt-PT" sz="2400" dirty="0" err="1" smtClean="0"/>
              <a:t>choked</a:t>
            </a:r>
            <a:r>
              <a:rPr lang="pt-PT" sz="2400" dirty="0" smtClean="0"/>
              <a:t> </a:t>
            </a:r>
            <a:r>
              <a:rPr lang="pt-PT" sz="2400" dirty="0" err="1"/>
              <a:t>off</a:t>
            </a:r>
            <a:r>
              <a:rPr lang="pt-PT" sz="2400" dirty="0"/>
              <a:t> </a:t>
            </a:r>
            <a:endParaRPr lang="pt-PT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t-PT" sz="2400" dirty="0"/>
              <a:t> </a:t>
            </a:r>
            <a:r>
              <a:rPr lang="pt-PT" sz="2400" dirty="0" smtClean="0"/>
              <a:t>    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/>
              <a:t>demand</a:t>
            </a:r>
            <a:r>
              <a:rPr lang="pt-PT" sz="2400" dirty="0"/>
              <a:t> for </a:t>
            </a:r>
            <a:r>
              <a:rPr lang="pt-PT" sz="2400" dirty="0" err="1" smtClean="0"/>
              <a:t>oil</a:t>
            </a:r>
            <a:r>
              <a:rPr lang="pt-PT" sz="2400" dirty="0" smtClean="0"/>
              <a:t>.  </a:t>
            </a:r>
            <a:r>
              <a:rPr lang="pt-PT" sz="2400" dirty="0" err="1" smtClean="0"/>
              <a:t>It</a:t>
            </a:r>
            <a:r>
              <a:rPr lang="pt-PT" sz="2400" dirty="0" smtClean="0"/>
              <a:t> </a:t>
            </a:r>
            <a:r>
              <a:rPr lang="pt-PT" sz="2400" b="1" dirty="0" err="1">
                <a:solidFill>
                  <a:srgbClr val="FF0000"/>
                </a:solidFill>
              </a:rPr>
              <a:t>also</a:t>
            </a:r>
            <a:r>
              <a:rPr lang="pt-PT" sz="2400" dirty="0">
                <a:solidFill>
                  <a:srgbClr val="FF0000"/>
                </a:solidFill>
              </a:rPr>
              <a:t> </a:t>
            </a:r>
            <a:r>
              <a:rPr lang="pt-PT" sz="2400" dirty="0" err="1"/>
              <a:t>encouraged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 smtClean="0"/>
              <a:t>consumers</a:t>
            </a:r>
            <a:r>
              <a:rPr lang="pt-PT" sz="2400" dirty="0" smtClean="0"/>
              <a:t> </a:t>
            </a:r>
            <a:r>
              <a:rPr lang="pt-PT" sz="2400" dirty="0"/>
              <a:t>to use </a:t>
            </a:r>
            <a:endParaRPr lang="pt-PT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t-PT" sz="2400" dirty="0"/>
              <a:t> </a:t>
            </a:r>
            <a:r>
              <a:rPr lang="pt-PT" sz="2400" dirty="0" smtClean="0"/>
              <a:t>     </a:t>
            </a:r>
            <a:r>
              <a:rPr lang="pt-PT" sz="2400" dirty="0" err="1" smtClean="0"/>
              <a:t>substitues</a:t>
            </a:r>
            <a:r>
              <a:rPr lang="pt-PT" sz="2400" dirty="0" smtClean="0"/>
              <a:t> </a:t>
            </a:r>
            <a:r>
              <a:rPr lang="pt-PT" sz="2400" dirty="0"/>
              <a:t>for </a:t>
            </a:r>
            <a:r>
              <a:rPr lang="pt-PT" sz="2400" dirty="0" err="1"/>
              <a:t>oil</a:t>
            </a:r>
            <a:r>
              <a:rPr lang="pt-PT" sz="2400" dirty="0"/>
              <a:t>, </a:t>
            </a:r>
            <a:r>
              <a:rPr lang="pt-PT" sz="2400" b="1" dirty="0" err="1">
                <a:solidFill>
                  <a:srgbClr val="FF0000"/>
                </a:solidFill>
              </a:rPr>
              <a:t>like</a:t>
            </a:r>
            <a:r>
              <a:rPr lang="pt-PT" sz="2400" dirty="0">
                <a:solidFill>
                  <a:srgbClr val="FF0000"/>
                </a:solidFill>
              </a:rPr>
              <a:t> </a:t>
            </a:r>
            <a:r>
              <a:rPr lang="pt-PT" sz="2400" dirty="0"/>
              <a:t>solar </a:t>
            </a:r>
            <a:r>
              <a:rPr lang="pt-PT" sz="2400" dirty="0" err="1"/>
              <a:t>energy</a:t>
            </a:r>
            <a:r>
              <a:rPr lang="pt-PT" sz="2400" dirty="0"/>
              <a:t>, </a:t>
            </a:r>
            <a:r>
              <a:rPr lang="pt-PT" sz="2400" dirty="0" err="1"/>
              <a:t>wind</a:t>
            </a:r>
            <a:r>
              <a:rPr lang="pt-PT" sz="2400" dirty="0"/>
              <a:t> </a:t>
            </a:r>
            <a:r>
              <a:rPr lang="pt-PT" sz="2400" dirty="0" err="1"/>
              <a:t>power</a:t>
            </a:r>
            <a:r>
              <a:rPr lang="pt-PT" sz="2400" dirty="0" smtClean="0"/>
              <a:t>, etc</a:t>
            </a:r>
            <a:r>
              <a:rPr lang="pt-PT" sz="2400" dirty="0"/>
              <a:t>.</a:t>
            </a:r>
          </a:p>
          <a:p>
            <a:pPr>
              <a:spcBef>
                <a:spcPts val="0"/>
              </a:spcBef>
            </a:pPr>
            <a:endParaRPr lang="pt-PT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2564904"/>
            <a:ext cx="460851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PT" sz="2800" dirty="0" smtClean="0"/>
              <a:t>Short </a:t>
            </a:r>
            <a:r>
              <a:rPr lang="pt-PT" sz="2800" dirty="0" err="1" smtClean="0"/>
              <a:t>focussed</a:t>
            </a:r>
            <a:r>
              <a:rPr lang="pt-PT" sz="2800" dirty="0" smtClean="0"/>
              <a:t> </a:t>
            </a:r>
            <a:r>
              <a:rPr lang="pt-PT" sz="2800" dirty="0" err="1" smtClean="0"/>
              <a:t>topic</a:t>
            </a:r>
            <a:r>
              <a:rPr lang="pt-PT" sz="2800" dirty="0" smtClean="0"/>
              <a:t> </a:t>
            </a:r>
            <a:r>
              <a:rPr lang="pt-PT" sz="2800" dirty="0" err="1" smtClean="0"/>
              <a:t>sentence</a:t>
            </a:r>
            <a:r>
              <a:rPr lang="pt-PT" sz="2800" dirty="0" smtClean="0"/>
              <a:t>.</a:t>
            </a:r>
            <a:endParaRPr lang="pt-PT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195736" y="6020980"/>
            <a:ext cx="460851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PT" sz="2800" dirty="0" err="1" smtClean="0"/>
              <a:t>Conjunctions</a:t>
            </a:r>
            <a:r>
              <a:rPr lang="pt-PT" sz="2800" dirty="0" smtClean="0"/>
              <a:t> </a:t>
            </a:r>
            <a:r>
              <a:rPr lang="pt-PT" sz="2800" dirty="0" err="1" smtClean="0"/>
              <a:t>guide</a:t>
            </a:r>
            <a:r>
              <a:rPr lang="pt-PT" sz="2800" dirty="0" smtClean="0"/>
              <a:t> </a:t>
            </a:r>
            <a:r>
              <a:rPr lang="pt-PT" sz="2800" dirty="0" err="1" smtClean="0"/>
              <a:t>reader</a:t>
            </a:r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val="278967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1199</Words>
  <Application>Microsoft Office PowerPoint</Application>
  <PresentationFormat>On-screen Show (4:3)</PresentationFormat>
  <Paragraphs>112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Feedback on assignment 1</vt:lpstr>
      <vt:lpstr>Assignment prompt</vt:lpstr>
      <vt:lpstr>Assignment prompt</vt:lpstr>
      <vt:lpstr>Which opening sentences answer the question?</vt:lpstr>
      <vt:lpstr>What makes a good topic sentence for the purposes of this assignment?</vt:lpstr>
      <vt:lpstr>Topic sentences should be clear and preferably short.</vt:lpstr>
      <vt:lpstr>Topic sentences should be clear and preferably short.</vt:lpstr>
      <vt:lpstr>Topic sentences should be clear and preferably short.</vt:lpstr>
      <vt:lpstr>Topic sentences should be clear and preferably short.</vt:lpstr>
      <vt:lpstr>Topic sentences should be clear and preferably short.</vt:lpstr>
      <vt:lpstr>Topic sentences should be clear and preferably short.</vt:lpstr>
      <vt:lpstr>Topic sentences should be clear and preferably short.</vt:lpstr>
      <vt:lpstr>Clause structure</vt:lpstr>
      <vt:lpstr>Clause structure</vt:lpstr>
      <vt:lpstr>Clause structure</vt:lpstr>
      <vt:lpstr>Run-on sentence = ungrammatical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on assignment 1</dc:title>
  <dc:creator>ANN HENSHALL</dc:creator>
  <cp:lastModifiedBy>ANN HENSHALL</cp:lastModifiedBy>
  <cp:revision>24</cp:revision>
  <dcterms:created xsi:type="dcterms:W3CDTF">2017-10-16T13:51:24Z</dcterms:created>
  <dcterms:modified xsi:type="dcterms:W3CDTF">2017-10-19T13:45:33Z</dcterms:modified>
</cp:coreProperties>
</file>